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8" roundtripDataSignature="AMtx7mjyoL5ks/ixghjnyHmYtydlIGIE8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customschemas.google.com/relationships/presentationmetadata" Target="meta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1e8d61d80f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1e8d61d80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Good </a:t>
            </a:r>
            <a:r>
              <a:rPr lang="en-US">
                <a:solidFill>
                  <a:schemeClr val="dk1"/>
                </a:solidFill>
              </a:rPr>
              <a:t>evening everyone, we are group 8 and are happy to present our work before you today.  Our group consists of me Noyonika Roy, Devon Liu, Tenzing Wangdu, Victoria Lilienthal and Ridwik Modi. The topic that we have picked is relevant to each and everyone of us present here. Before we dive in, I would like to thank each classmate who answered our survey, it helped us get very valuable insights.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Now,  as we all know, the pandemic wreaked havoc in our lives in 2020 and up-ended each aspect of it. For those of us in school, we felt a drastic change. We had to get accustomed to new ways of learning, interacting and taking exams. Now that we are at the end of the pandemic (hopefully) we are slowly transitioning back to normal i.e. pre-pandemic era. But in our opinion, we should not blindly revert to the way things were because the necessity of the pandemic has actually uncovered some revolutionary instructional modalities that be integrated with the old ones and could redefine education altogether. This is our opportunity, as we stand at the cusp of this transition to keep the best of both era and maximize the effectiveness of our courses through a hybrid delivery system.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1fb1cc9276_2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1fb1cc9276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propose in-person classes which are recorded so students who are not able to attend in person for whatever </a:t>
            </a:r>
            <a:r>
              <a:rPr lang="en-US"/>
              <a:t>reason</a:t>
            </a:r>
            <a:r>
              <a:rPr lang="en-US"/>
              <a:t> will not miss out on important information. This requires proper technology in class and might require training for professors and students. Exams and assignments can be taken online to reduce stress and anxiety so students can take the exam where it is most conducive for them. Professors and schools will have to develop new exam formats and create innovative assignments for a more flexible schedule. We also believe an option for online and offline office hours would be beneficial so students can receive maximum support. This would require more flexibility from professors.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1fb1cc9276_2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1fb1cc9276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have tapped into a few topics to support our theory such as the benefits of mental health, the change in lifestyle habits and change in commute. We also looked at the preferences of students and how </a:t>
            </a:r>
            <a:r>
              <a:rPr lang="en-US"/>
              <a:t>effectively</a:t>
            </a:r>
            <a:r>
              <a:rPr lang="en-US"/>
              <a:t> they could communicate with their professors as well as the access to technology.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1fb1cc9276_2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1fb1cc9276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Online teaching has not had a drastically negative effect on communication for students with their professor </a:t>
            </a:r>
            <a:r>
              <a:rPr lang="en-US"/>
              <a:t>however, some students might feel more comfortable talking in person to the professors as body language can make a difference in communication. One issue thats sometimes experience in online meetings is a lack of a stable internet connection making it sometimes difficult to stay in contact or defective devices such as broken camera or microphone. </a:t>
            </a:r>
            <a:endParaRPr/>
          </a:p>
          <a:p>
            <a:pPr indent="0" lvl="0" marL="0" rtl="0" algn="l">
              <a:spcBef>
                <a:spcPts val="0"/>
              </a:spcBef>
              <a:spcAft>
                <a:spcPts val="0"/>
              </a:spcAft>
              <a:buNone/>
            </a:pPr>
            <a:r>
              <a:rPr lang="en-US"/>
              <a:t>However, students and professors can be more flexible with online meetings which leaves us to conclude that teachers should provide both options online and in person meetings.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1fb1cc9276_6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1fb1cc9276_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Looking at the mental health responses of students having taken online classes it is </a:t>
            </a:r>
            <a:r>
              <a:rPr lang="en-US"/>
              <a:t>noticeable</a:t>
            </a:r>
            <a:r>
              <a:rPr lang="en-US"/>
              <a:t> that students have felt more often bored and frustrated. Likely due to the lack of socialisation and exercise. Another issue has been technical issues when taking online classes. Students still feel at times joyful but it is less </a:t>
            </a:r>
            <a:r>
              <a:rPr lang="en-US"/>
              <a:t>pronounced</a:t>
            </a:r>
            <a:r>
              <a:rPr lang="en-US"/>
              <a:t> than negative emotions which can cause mental instability and affect learning and motivative abilities or unusual sleeping patterns which devon will explain a little more in depth.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sz="1000">
                <a:solidFill>
                  <a:schemeClr val="dk1"/>
                </a:solidFill>
                <a:latin typeface="Times New Roman"/>
                <a:ea typeface="Times New Roman"/>
                <a:cs typeface="Times New Roman"/>
                <a:sym typeface="Times New Roman"/>
              </a:rPr>
              <a:t>As Noyonika mentioned, the pandemic has changed various habits of many students. Some notable habits are self-study, sleep, and fitness. </a:t>
            </a:r>
            <a:endParaRPr sz="10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US" sz="1000">
                <a:solidFill>
                  <a:schemeClr val="dk1"/>
                </a:solidFill>
                <a:latin typeface="Times New Roman"/>
                <a:ea typeface="Times New Roman"/>
                <a:cs typeface="Times New Roman"/>
                <a:sym typeface="Times New Roman"/>
              </a:rPr>
              <a:t>There is a interrelationship between sleep and exercise. Where more exercise improves sleep quality as one would be tired after working out. High quality and sufficient amount of sleep are associated with academic performance with increased concentration. When students’ attention span decreases, it results in lower academic achievement.</a:t>
            </a:r>
            <a:endParaRPr sz="10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US" sz="1000">
                <a:solidFill>
                  <a:schemeClr val="dk1"/>
                </a:solidFill>
                <a:latin typeface="Times New Roman"/>
                <a:ea typeface="Times New Roman"/>
                <a:cs typeface="Times New Roman"/>
                <a:sym typeface="Times New Roman"/>
              </a:rPr>
              <a:t>Now in this slide, I created 3 horizontal bar charts using a survey conducted by </a:t>
            </a:r>
            <a:r>
              <a:rPr lang="en-US" sz="1000">
                <a:solidFill>
                  <a:schemeClr val="dk1"/>
                </a:solidFill>
                <a:highlight>
                  <a:srgbClr val="FFFF00"/>
                </a:highlight>
                <a:latin typeface="Times New Roman"/>
                <a:ea typeface="Times New Roman"/>
                <a:cs typeface="Times New Roman"/>
                <a:sym typeface="Times New Roman"/>
              </a:rPr>
              <a:t>xxxx</a:t>
            </a:r>
            <a:r>
              <a:rPr lang="en-US" sz="1000">
                <a:solidFill>
                  <a:schemeClr val="dk1"/>
                </a:solidFill>
                <a:latin typeface="Times New Roman"/>
                <a:ea typeface="Times New Roman"/>
                <a:cs typeface="Times New Roman"/>
                <a:sym typeface="Times New Roman"/>
              </a:rPr>
              <a:t> during the pandemic.</a:t>
            </a:r>
            <a:endParaRPr sz="10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US" sz="1000">
                <a:solidFill>
                  <a:schemeClr val="dk1"/>
                </a:solidFill>
                <a:latin typeface="Times New Roman"/>
                <a:ea typeface="Times New Roman"/>
                <a:cs typeface="Times New Roman"/>
                <a:sym typeface="Times New Roman"/>
              </a:rPr>
              <a:t>Starting with the 1</a:t>
            </a:r>
            <a:r>
              <a:rPr baseline="30000" lang="en-US" sz="1000">
                <a:solidFill>
                  <a:schemeClr val="dk1"/>
                </a:solidFill>
                <a:latin typeface="Times New Roman"/>
                <a:ea typeface="Times New Roman"/>
                <a:cs typeface="Times New Roman"/>
                <a:sym typeface="Times New Roman"/>
              </a:rPr>
              <a:t>st</a:t>
            </a:r>
            <a:r>
              <a:rPr lang="en-US" sz="1000">
                <a:solidFill>
                  <a:schemeClr val="dk1"/>
                </a:solidFill>
                <a:latin typeface="Times New Roman"/>
                <a:ea typeface="Times New Roman"/>
                <a:cs typeface="Times New Roman"/>
                <a:sym typeface="Times New Roman"/>
              </a:rPr>
              <a:t> graph on the left, we have Time spent on fitness by students who took the survey. Clearly with the highest amount of votes, alittle over 540 students spent 1-2 hours total per day. For the 0-1 hour mark, we have 485 students who spent 0-1 hours a day. For the 2-3 hour mark, we have 120 students. And finally we have the 3-4 hour mark containing a significant spread in comparison with the other time intervals. From this graph, we can see that due to going in person, students trade in their fitness time for a hefty commute time.</a:t>
            </a:r>
            <a:endParaRPr sz="10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US" sz="1000">
                <a:solidFill>
                  <a:schemeClr val="dk1"/>
                </a:solidFill>
                <a:latin typeface="Times New Roman"/>
                <a:ea typeface="Times New Roman"/>
                <a:cs typeface="Times New Roman"/>
                <a:sym typeface="Times New Roman"/>
              </a:rPr>
              <a:t>Moving to the 2</a:t>
            </a:r>
            <a:r>
              <a:rPr baseline="30000" lang="en-US" sz="1000">
                <a:solidFill>
                  <a:schemeClr val="dk1"/>
                </a:solidFill>
                <a:latin typeface="Times New Roman"/>
                <a:ea typeface="Times New Roman"/>
                <a:cs typeface="Times New Roman"/>
                <a:sym typeface="Times New Roman"/>
              </a:rPr>
              <a:t>nd</a:t>
            </a:r>
            <a:r>
              <a:rPr lang="en-US" sz="1000">
                <a:solidFill>
                  <a:schemeClr val="dk1"/>
                </a:solidFill>
                <a:latin typeface="Times New Roman"/>
                <a:ea typeface="Times New Roman"/>
                <a:cs typeface="Times New Roman"/>
                <a:sym typeface="Times New Roman"/>
              </a:rPr>
              <a:t> graph in the middle, we have Time spent on self study. In this chart, the hour interval with the greatest number of vote is 2-3 hours totaling 354 students allocating time to self study. For the 0-1 hour mark, there were 85 students. And in the middle of the spectrum at 10 -11 hour interval, there were only 15 students who had time to study for that many hours. Through this graph, one can derive that many are not able to allocate enough time to studying which may hinder performance in school.</a:t>
            </a:r>
            <a:endParaRPr sz="10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US" sz="1000">
                <a:solidFill>
                  <a:schemeClr val="dk1"/>
                </a:solidFill>
                <a:latin typeface="Times New Roman"/>
                <a:ea typeface="Times New Roman"/>
                <a:cs typeface="Times New Roman"/>
                <a:sym typeface="Times New Roman"/>
              </a:rPr>
              <a:t>Now for the last graph on the right, we have time spent on sleep. In the front we have a total of 392 students that are getting 8-9 hours of sleep. And the runnerup at 7-8 hour interval consists of 261 students. As seen through these numbers, one can conclude that students may prioritize their sleep which decreases time spent on other things like fitness and self study in a fully in person and virtual learning model. All in all, these habits all point to the ideal model being hybrid method and Ridwik will now dive deeper into this</a:t>
            </a:r>
            <a:endParaRPr sz="1000">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t/>
            </a:r>
            <a:endParaRPr>
              <a:solidFill>
                <a:schemeClr val="dk1"/>
              </a:solidFill>
            </a:endParaRPr>
          </a:p>
        </p:txBody>
      </p:sp>
      <p:sp>
        <p:nvSpPr>
          <p:cNvPr id="159" name="Google Shape;15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1eba18e25b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1eba18e25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 lot of people have lost their jobs in </a:t>
            </a:r>
            <a:r>
              <a:rPr lang="en-US"/>
              <a:t>the pandemic. Making a living was not easy. Resources were short, people literally could not find toilet paper. Everything was overall expensive, which includes cos the living and real estate. </a:t>
            </a:r>
            <a:endParaRPr/>
          </a:p>
          <a:p>
            <a:pPr indent="0" lvl="0" marL="0" rtl="0" algn="l">
              <a:spcBef>
                <a:spcPts val="0"/>
              </a:spcBef>
              <a:spcAft>
                <a:spcPts val="0"/>
              </a:spcAft>
              <a:buNone/>
            </a:pPr>
            <a:r>
              <a:rPr lang="en-US"/>
              <a:t>As we all know living in the city is not easy nor cheap. With everything moving virtual and more and more B2Cs coming in the market, we have everthning delivered at home. Why would people not want to move to a bigger place that would cost them even less. Which I think did actually happen. And to find out one of the questions from the survey answered that  in our class to see the commute time difference. As you can see the daily commute has decreased by 23% for students with less than 30mins………………inc 75%.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f3c395fdd9_3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f3c395fdd9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The pandemic has made people spend more time at home wanting them to sleep more I guess. It is good to sleep up to 7-8 hours. Not more nor less.</a:t>
            </a:r>
            <a:endParaRPr>
              <a:solidFill>
                <a:schemeClr val="dk1"/>
              </a:solidFill>
            </a:endParaRPr>
          </a:p>
          <a:p>
            <a:pPr indent="0" lvl="0" marL="0" rtl="0" algn="l">
              <a:spcBef>
                <a:spcPts val="0"/>
              </a:spcBef>
              <a:spcAft>
                <a:spcPts val="0"/>
              </a:spcAft>
              <a:buNone/>
            </a:pPr>
            <a:r>
              <a:rPr lang="en-US"/>
              <a:t>As you can see that the graph speaks for itself. After the pandemic the sleeping hours of students/people have gone up in total. People who sleep less than 4 hours have increased by 100%.......10-12 hours wow! </a:t>
            </a:r>
            <a:endParaRPr/>
          </a:p>
          <a:p>
            <a:pPr indent="0" lvl="0" marL="0" rtl="0" algn="l">
              <a:spcBef>
                <a:spcPts val="0"/>
              </a:spcBef>
              <a:spcAft>
                <a:spcPts val="0"/>
              </a:spcAft>
              <a:buNone/>
            </a:pPr>
            <a:r>
              <a:rPr lang="en-US"/>
              <a:t>.</a:t>
            </a:r>
            <a:endParaRPr/>
          </a:p>
          <a:p>
            <a:pPr indent="0" lvl="0" marL="0" rtl="0" algn="l">
              <a:spcBef>
                <a:spcPts val="0"/>
              </a:spcBef>
              <a:spcAft>
                <a:spcPts val="0"/>
              </a:spcAft>
              <a:buNone/>
            </a:pPr>
            <a:r>
              <a:rPr lang="en-US"/>
              <a:t>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f3c395fdd9_3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f3c395fdd9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Countless lives were lost in the pandemic. I think this was a wake call for everyone to get more healthy and spend more time on themselves. A healthy life would </a:t>
            </a:r>
            <a:r>
              <a:rPr lang="en-US"/>
              <a:t>definitely</a:t>
            </a:r>
            <a:r>
              <a:rPr lang="en-US"/>
              <a:t> lead to a longer life.</a:t>
            </a:r>
            <a:endParaRPr/>
          </a:p>
          <a:p>
            <a:pPr indent="0" lvl="0" marL="0" rtl="0" algn="l">
              <a:spcBef>
                <a:spcPts val="0"/>
              </a:spcBef>
              <a:spcAft>
                <a:spcPts val="0"/>
              </a:spcAft>
              <a:buNone/>
            </a:pPr>
            <a:r>
              <a:rPr lang="en-US"/>
              <a:t>As you can see the % change in people spending their time on </a:t>
            </a:r>
            <a:r>
              <a:rPr lang="en-US"/>
              <a:t>self care</a:t>
            </a:r>
            <a:r>
              <a:rPr lang="en-US"/>
              <a:t> and increased. It is great to see people spend so much time to get the best out of themselves. </a:t>
            </a:r>
            <a:endParaRPr/>
          </a:p>
          <a:p>
            <a:pPr indent="0" lvl="0" marL="0" rtl="0" algn="l">
              <a:spcBef>
                <a:spcPts val="0"/>
              </a:spcBef>
              <a:spcAft>
                <a:spcPts val="0"/>
              </a:spcAft>
              <a:buNone/>
            </a:pPr>
            <a:r>
              <a:rPr lang="en-US"/>
              <a:t>I think consistency is the key, and the online exams would save time the commute time and would help students more time to invest in </a:t>
            </a:r>
            <a:r>
              <a:rPr lang="en-US"/>
              <a:t>themselves</a:t>
            </a:r>
            <a:r>
              <a:rPr lang="en-US"/>
              <a:t> so that they could calm </a:t>
            </a:r>
            <a:r>
              <a:rPr lang="en-US"/>
              <a:t>down and fell better about themselves or invest that time on selfcare.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1eba18e25b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1eba18e25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Since majority of the </a:t>
            </a:r>
            <a:r>
              <a:rPr lang="en-US"/>
              <a:t>students have access to technology they can work by themselves and give exams online. </a:t>
            </a:r>
            <a:endParaRPr/>
          </a:p>
          <a:p>
            <a:pPr indent="0" lvl="0" marL="0" rtl="0" algn="l">
              <a:spcBef>
                <a:spcPts val="0"/>
              </a:spcBef>
              <a:spcAft>
                <a:spcPts val="0"/>
              </a:spcAft>
              <a:buNone/>
            </a:pPr>
            <a:r>
              <a:rPr lang="en-US"/>
              <a:t>The hybrid format should not be a problem. And for those who don’t have access to technology can forsure borrow it from the library. </a:t>
            </a:r>
            <a:endParaRPr/>
          </a:p>
          <a:p>
            <a:pPr indent="0" lvl="0" marL="0" rtl="0" algn="l">
              <a:spcBef>
                <a:spcPts val="0"/>
              </a:spcBef>
              <a:spcAft>
                <a:spcPts val="0"/>
              </a:spcAft>
              <a:buNone/>
            </a:pPr>
            <a:r>
              <a:rPr lang="en-US"/>
              <a:t>The fact that they would not be dependent in any circumstances would be a great influence for a better output.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Students could learn from anywhere and anytime. This also saves them the time it takes to commute to their classes. </a:t>
            </a:r>
            <a:endParaRPr/>
          </a:p>
        </p:txBody>
      </p:sp>
      <p:sp>
        <p:nvSpPr>
          <p:cNvPr id="195" name="Google Shape;19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1e8d61d80f_1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1e8d61d80f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concept</a:t>
            </a:r>
            <a:r>
              <a:rPr lang="en-US"/>
              <a:t> of a hybrid and online </a:t>
            </a:r>
            <a:r>
              <a:rPr lang="en-US"/>
              <a:t>education</a:t>
            </a:r>
            <a:r>
              <a:rPr lang="en-US"/>
              <a:t> is not a new one but the popularity of these modes was low in pre-pandemic 2019. Maximum enrollment was seen in the on-campus modality. As we turn to 2020, with the pandemic thriving, we see a change in the enrollment of online classes </a:t>
            </a:r>
            <a:r>
              <a:rPr lang="en-US"/>
              <a:t>across</a:t>
            </a:r>
            <a:r>
              <a:rPr lang="en-US"/>
              <a:t> all higher education institutes in AsD, BaD and MaD. The change in graduate enrollment much higher than the decrease in on-campus enrollment providing support to our opinion that online modes must have some attractive qualities in them and would not be completely disregarded. The reason behind more </a:t>
            </a:r>
            <a:r>
              <a:rPr lang="en-US"/>
              <a:t>graduate</a:t>
            </a:r>
            <a:r>
              <a:rPr lang="en-US"/>
              <a:t> enrollment could be out of necessity like losing jobs or the result of an </a:t>
            </a:r>
            <a:r>
              <a:rPr lang="en-US"/>
              <a:t>opportunistic</a:t>
            </a:r>
            <a:r>
              <a:rPr lang="en-US"/>
              <a:t> thinking of learning new skills while working from home, in either case, a new mode of instruction arose.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solidFill>
                  <a:schemeClr val="dk1"/>
                </a:solidFill>
                <a:latin typeface="Calibri"/>
                <a:ea typeface="Calibri"/>
                <a:cs typeface="Calibri"/>
                <a:sym typeface="Calibri"/>
              </a:rPr>
              <a:t>Furthermore, online exams also features an auto grading system and, since most online examinations use auto-grading, students are able to find out their score right after completing their test.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a:solidFill>
                  <a:schemeClr val="dk1"/>
                </a:solidFill>
                <a:latin typeface="Calibri"/>
                <a:ea typeface="Calibri"/>
                <a:cs typeface="Calibri"/>
                <a:sym typeface="Calibri"/>
              </a:rPr>
              <a:t>And now I will pass it on to Devon to conclude the presentation.</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02" name="Google Shape;20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1f492a80d5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1f492a80d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sz="1000">
                <a:solidFill>
                  <a:schemeClr val="dk1"/>
                </a:solidFill>
                <a:latin typeface="Times New Roman"/>
                <a:ea typeface="Times New Roman"/>
                <a:cs typeface="Times New Roman"/>
                <a:sym typeface="Times New Roman"/>
              </a:rPr>
              <a:t>With the emergence of COVID-19, various aspects of life were impacted especially the lives of higher education students and learning models. Many professors have tried different models of learning such as fully in person, hybrid and fully remote environment. Each model has it’s advantages where fully in person allows for collaboration but wasted commute time. The fully online model provides more time for other habits but poses difficulty for students to maintain focus. The final and newer model that Group 8 supports the most was hybrid where exams and presentations should be virtual mixed with in person classes allowing higher academic achievement. Our group sent out a survey to get a pulse on what learning model students in this class prefers. And if we look at the first chart on the left, results came back with a majority in agreement with us where 58% of the class prefer hybrid, 24% students prefer fully remote and 18% prefer in person classes. Then our group also created another graph on the right which contains surveyed data of class preferences of national students. 61% of students want hybrid, 12% want fully remote and 27% want in person.</a:t>
            </a:r>
            <a:endParaRPr sz="10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US" sz="1000">
                <a:solidFill>
                  <a:schemeClr val="dk1"/>
                </a:solidFill>
                <a:latin typeface="Times New Roman"/>
                <a:ea typeface="Times New Roman"/>
                <a:cs typeface="Times New Roman"/>
                <a:sym typeface="Times New Roman"/>
              </a:rPr>
              <a:t>And finally To sum it up, based on the analysis performed, Group 8 deems that hybrid model is the winner and we urge more professors to implement this model.</a:t>
            </a:r>
            <a:endParaRPr sz="10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US" sz="1000">
                <a:solidFill>
                  <a:schemeClr val="dk1"/>
                </a:solidFill>
                <a:latin typeface="Times New Roman"/>
                <a:ea typeface="Times New Roman"/>
                <a:cs typeface="Times New Roman"/>
                <a:sym typeface="Times New Roman"/>
              </a:rPr>
              <a:t>Thank you!</a:t>
            </a:r>
            <a:endParaRPr sz="10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1fb1cc9276_7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1fb1cc9276_7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f3c395fdd9_3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f3c395fdd9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1f2d8dea29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1f2d8dea2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before we proceed, I would like to state here that the surveys that we used and the datasets that we used covered most countries and hence could be considered a global opinion.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2067364001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206736400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2067364001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206736400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2067364001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206736400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2067364001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206736400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f3c395fdd9_3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f3c395fdd9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asked our self what is the best conducive form of education- to maximize learning, networking and </a:t>
            </a:r>
            <a:r>
              <a:rPr lang="en-US"/>
              <a:t>collaboration</a:t>
            </a:r>
            <a:r>
              <a:rPr lang="en-US"/>
              <a:t> but reduce stress, anxiety and frustration for students. As we have experienced different teaching models due to the pandemic such as online, in person, and different hybrid models we were able to collect some information from our class through the survey and other datasets and test our theory. We believe a combination of hybrid classes and online exam might be the best solution.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g11fb1cc9276_1_278"/>
          <p:cNvSpPr txBox="1"/>
          <p:nvPr>
            <p:ph type="ctrTitle"/>
          </p:nvPr>
        </p:nvSpPr>
        <p:spPr>
          <a:xfrm>
            <a:off x="415611" y="992767"/>
            <a:ext cx="11360700" cy="27369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11" name="Google Shape;11;g11fb1cc9276_1_278"/>
          <p:cNvSpPr txBox="1"/>
          <p:nvPr>
            <p:ph idx="1" type="subTitle"/>
          </p:nvPr>
        </p:nvSpPr>
        <p:spPr>
          <a:xfrm>
            <a:off x="415600" y="3778833"/>
            <a:ext cx="11360700" cy="10569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2" name="Google Shape;12;g11fb1cc9276_1_27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g11fb1cc9276_1_313"/>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46" name="Google Shape;46;g11fb1cc9276_1_313"/>
          <p:cNvSpPr txBox="1"/>
          <p:nvPr>
            <p:ph idx="1" type="body"/>
          </p:nvPr>
        </p:nvSpPr>
        <p:spPr>
          <a:xfrm>
            <a:off x="415600" y="4202967"/>
            <a:ext cx="11360700" cy="17343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47" name="Google Shape;47;g11fb1cc9276_1_31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g11fb1cc9276_1_31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g11fb1cc9276_1_31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52" name="Google Shape;52;g11fb1cc9276_1_31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1600"/>
              </a:spcBef>
              <a:spcAft>
                <a:spcPts val="0"/>
              </a:spcAft>
              <a:buClr>
                <a:schemeClr val="dk1"/>
              </a:buClr>
              <a:buSzPts val="18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53" name="Google Shape;53;g11fb1cc9276_1_31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g11fb1cc9276_1_31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g11fb1cc9276_1_31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g11fb1cc9276_1_282"/>
          <p:cNvSpPr txBox="1"/>
          <p:nvPr>
            <p:ph type="title"/>
          </p:nvPr>
        </p:nvSpPr>
        <p:spPr>
          <a:xfrm>
            <a:off x="415600" y="2867800"/>
            <a:ext cx="11360700" cy="11223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g11fb1cc9276_1_28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g11fb1cc9276_1_285"/>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8" name="Google Shape;18;g11fb1cc9276_1_285"/>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19" name="Google Shape;19;g11fb1cc9276_1_28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g11fb1cc9276_1_289"/>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2" name="Google Shape;22;g11fb1cc9276_1_289"/>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3" name="Google Shape;23;g11fb1cc9276_1_289"/>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4" name="Google Shape;24;g11fb1cc9276_1_28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g11fb1cc9276_1_294"/>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7" name="Google Shape;27;g11fb1cc9276_1_29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g11fb1cc9276_1_297"/>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0" name="Google Shape;30;g11fb1cc9276_1_297"/>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1" name="Google Shape;31;g11fb1cc9276_1_29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g11fb1cc9276_1_301"/>
          <p:cNvSpPr txBox="1"/>
          <p:nvPr>
            <p:ph type="title"/>
          </p:nvPr>
        </p:nvSpPr>
        <p:spPr>
          <a:xfrm>
            <a:off x="653667" y="600200"/>
            <a:ext cx="8490300" cy="5454300"/>
          </a:xfrm>
          <a:prstGeom prst="rect">
            <a:avLst/>
          </a:prstGeom>
        </p:spPr>
        <p:txBody>
          <a:bodyPr anchorCtr="0" anchor="ctr" bIns="121900" lIns="121900" spcFirstLastPara="1" rIns="121900" wrap="square" tIns="12190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34" name="Google Shape;34;g11fb1cc9276_1_30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g11fb1cc9276_1_304"/>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 name="Google Shape;37;g11fb1cc9276_1_304"/>
          <p:cNvSpPr txBox="1"/>
          <p:nvPr>
            <p:ph type="title"/>
          </p:nvPr>
        </p:nvSpPr>
        <p:spPr>
          <a:xfrm>
            <a:off x="354000" y="1644233"/>
            <a:ext cx="5393700" cy="19764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38" name="Google Shape;38;g11fb1cc9276_1_304"/>
          <p:cNvSpPr txBox="1"/>
          <p:nvPr>
            <p:ph idx="1" type="subTitle"/>
          </p:nvPr>
        </p:nvSpPr>
        <p:spPr>
          <a:xfrm>
            <a:off x="354000" y="3737433"/>
            <a:ext cx="5393700" cy="16467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9" name="Google Shape;39;g11fb1cc9276_1_304"/>
          <p:cNvSpPr txBox="1"/>
          <p:nvPr>
            <p:ph idx="2" type="body"/>
          </p:nvPr>
        </p:nvSpPr>
        <p:spPr>
          <a:xfrm>
            <a:off x="6586000" y="965433"/>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40" name="Google Shape;40;g11fb1cc9276_1_30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g11fb1cc9276_1_310"/>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2400"/>
              <a:buNone/>
              <a:defRPr/>
            </a:lvl1pPr>
          </a:lstStyle>
          <a:p/>
        </p:txBody>
      </p:sp>
      <p:sp>
        <p:nvSpPr>
          <p:cNvPr id="43" name="Google Shape;43;g11fb1cc9276_1_31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g11fb1cc9276_1_274"/>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p:txBody>
      </p:sp>
      <p:sp>
        <p:nvSpPr>
          <p:cNvPr id="7" name="Google Shape;7;g11fb1cc9276_1_274"/>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dk2"/>
              </a:buClr>
              <a:buSzPts val="2400"/>
              <a:buChar char="●"/>
              <a:defRPr sz="2400">
                <a:solidFill>
                  <a:schemeClr val="dk2"/>
                </a:solidFill>
              </a:defRPr>
            </a:lvl1pPr>
            <a:lvl2pPr indent="-349250" lvl="1" marL="914400">
              <a:lnSpc>
                <a:spcPct val="115000"/>
              </a:lnSpc>
              <a:spcBef>
                <a:spcPts val="0"/>
              </a:spcBef>
              <a:spcAft>
                <a:spcPts val="0"/>
              </a:spcAft>
              <a:buClr>
                <a:schemeClr val="dk2"/>
              </a:buClr>
              <a:buSzPts val="1900"/>
              <a:buChar char="○"/>
              <a:defRPr sz="1900">
                <a:solidFill>
                  <a:schemeClr val="dk2"/>
                </a:solidFill>
              </a:defRPr>
            </a:lvl2pPr>
            <a:lvl3pPr indent="-349250" lvl="2" marL="1371600">
              <a:lnSpc>
                <a:spcPct val="115000"/>
              </a:lnSpc>
              <a:spcBef>
                <a:spcPts val="0"/>
              </a:spcBef>
              <a:spcAft>
                <a:spcPts val="0"/>
              </a:spcAft>
              <a:buClr>
                <a:schemeClr val="dk2"/>
              </a:buClr>
              <a:buSzPts val="1900"/>
              <a:buChar char="■"/>
              <a:defRPr sz="1900">
                <a:solidFill>
                  <a:schemeClr val="dk2"/>
                </a:solidFill>
              </a:defRPr>
            </a:lvl3pPr>
            <a:lvl4pPr indent="-349250" lvl="3" marL="1828800">
              <a:lnSpc>
                <a:spcPct val="115000"/>
              </a:lnSpc>
              <a:spcBef>
                <a:spcPts val="0"/>
              </a:spcBef>
              <a:spcAft>
                <a:spcPts val="0"/>
              </a:spcAft>
              <a:buClr>
                <a:schemeClr val="dk2"/>
              </a:buClr>
              <a:buSzPts val="1900"/>
              <a:buChar char="●"/>
              <a:defRPr sz="1900">
                <a:solidFill>
                  <a:schemeClr val="dk2"/>
                </a:solidFill>
              </a:defRPr>
            </a:lvl4pPr>
            <a:lvl5pPr indent="-349250" lvl="4" marL="2286000">
              <a:lnSpc>
                <a:spcPct val="115000"/>
              </a:lnSpc>
              <a:spcBef>
                <a:spcPts val="0"/>
              </a:spcBef>
              <a:spcAft>
                <a:spcPts val="0"/>
              </a:spcAft>
              <a:buClr>
                <a:schemeClr val="dk2"/>
              </a:buClr>
              <a:buSzPts val="1900"/>
              <a:buChar char="○"/>
              <a:defRPr sz="1900">
                <a:solidFill>
                  <a:schemeClr val="dk2"/>
                </a:solidFill>
              </a:defRPr>
            </a:lvl5pPr>
            <a:lvl6pPr indent="-349250" lvl="5" marL="2743200">
              <a:lnSpc>
                <a:spcPct val="115000"/>
              </a:lnSpc>
              <a:spcBef>
                <a:spcPts val="0"/>
              </a:spcBef>
              <a:spcAft>
                <a:spcPts val="0"/>
              </a:spcAft>
              <a:buClr>
                <a:schemeClr val="dk2"/>
              </a:buClr>
              <a:buSzPts val="1900"/>
              <a:buChar char="■"/>
              <a:defRPr sz="1900">
                <a:solidFill>
                  <a:schemeClr val="dk2"/>
                </a:solidFill>
              </a:defRPr>
            </a:lvl6pPr>
            <a:lvl7pPr indent="-349250" lvl="6" marL="3200400">
              <a:lnSpc>
                <a:spcPct val="115000"/>
              </a:lnSpc>
              <a:spcBef>
                <a:spcPts val="0"/>
              </a:spcBef>
              <a:spcAft>
                <a:spcPts val="0"/>
              </a:spcAft>
              <a:buClr>
                <a:schemeClr val="dk2"/>
              </a:buClr>
              <a:buSzPts val="1900"/>
              <a:buChar char="●"/>
              <a:defRPr sz="1900">
                <a:solidFill>
                  <a:schemeClr val="dk2"/>
                </a:solidFill>
              </a:defRPr>
            </a:lvl7pPr>
            <a:lvl8pPr indent="-349250" lvl="7" marL="3657600">
              <a:lnSpc>
                <a:spcPct val="115000"/>
              </a:lnSpc>
              <a:spcBef>
                <a:spcPts val="0"/>
              </a:spcBef>
              <a:spcAft>
                <a:spcPts val="0"/>
              </a:spcAft>
              <a:buClr>
                <a:schemeClr val="dk2"/>
              </a:buClr>
              <a:buSzPts val="1900"/>
              <a:buChar char="○"/>
              <a:defRPr sz="1900">
                <a:solidFill>
                  <a:schemeClr val="dk2"/>
                </a:solidFill>
              </a:defRPr>
            </a:lvl8pPr>
            <a:lvl9pPr indent="-349250" lvl="8" marL="4114800">
              <a:lnSpc>
                <a:spcPct val="115000"/>
              </a:lnSpc>
              <a:spcBef>
                <a:spcPts val="0"/>
              </a:spcBef>
              <a:spcAft>
                <a:spcPts val="0"/>
              </a:spcAft>
              <a:buClr>
                <a:schemeClr val="dk2"/>
              </a:buClr>
              <a:buSzPts val="1900"/>
              <a:buChar char="■"/>
              <a:defRPr sz="1900">
                <a:solidFill>
                  <a:schemeClr val="dk2"/>
                </a:solidFill>
              </a:defRPr>
            </a:lvl9pPr>
          </a:lstStyle>
          <a:p/>
        </p:txBody>
      </p:sp>
      <p:sp>
        <p:nvSpPr>
          <p:cNvPr id="8" name="Google Shape;8;g11fb1cc9276_1_27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hyperlink" Target="https://docs.google.com/spreadsheets/d/1fQD7oToA65oXNQN0_y5rbkAXTkUKHm0b/edit#gid=896115791" TargetMode="External"/><Relationship Id="rId4" Type="http://schemas.openxmlformats.org/officeDocument/2006/relationships/hyperlink" Target="https://colab.research.google.com/drive/18tprboq6gTyXFptsnsHNYVui67jOCgP_?usp=sharing" TargetMode="External"/><Relationship Id="rId5" Type="http://schemas.openxmlformats.org/officeDocument/2006/relationships/hyperlink" Target="https://data.mendeley.com/datasets/88y3nffs82/5" TargetMode="External"/><Relationship Id="rId6" Type="http://schemas.openxmlformats.org/officeDocument/2006/relationships/hyperlink" Target="https://public.tableau.com/shared/PFNWWXKTP?:display_count=n&amp;:origin=viz_share_link"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23.png"/><Relationship Id="rId5"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id="60" name="Google Shape;60;g11e8d61d80f_1_0"/>
          <p:cNvPicPr preferRelativeResize="0"/>
          <p:nvPr/>
        </p:nvPicPr>
        <p:blipFill>
          <a:blip r:embed="rId3">
            <a:alphaModFix amt="20000"/>
          </a:blip>
          <a:stretch>
            <a:fillRect/>
          </a:stretch>
        </p:blipFill>
        <p:spPr>
          <a:xfrm>
            <a:off x="0" y="0"/>
            <a:ext cx="12192000" cy="6858001"/>
          </a:xfrm>
          <a:prstGeom prst="rect">
            <a:avLst/>
          </a:prstGeom>
          <a:noFill/>
          <a:ln>
            <a:noFill/>
          </a:ln>
          <a:effectLst>
            <a:outerShdw blurRad="57150" rotWithShape="0" algn="bl" dir="5400000" dist="19050">
              <a:srgbClr val="000000">
                <a:alpha val="58000"/>
              </a:srgbClr>
            </a:outerShdw>
          </a:effectLst>
        </p:spPr>
      </p:pic>
      <p:sp>
        <p:nvSpPr>
          <p:cNvPr id="61" name="Google Shape;61;g11e8d61d80f_1_0"/>
          <p:cNvSpPr txBox="1"/>
          <p:nvPr>
            <p:ph type="ctrTitle"/>
          </p:nvPr>
        </p:nvSpPr>
        <p:spPr>
          <a:xfrm>
            <a:off x="747500" y="1189425"/>
            <a:ext cx="10821000" cy="2387700"/>
          </a:xfrm>
          <a:prstGeom prst="rect">
            <a:avLst/>
          </a:prstGeom>
        </p:spPr>
        <p:txBody>
          <a:bodyPr anchorCtr="0" anchor="b" bIns="121900" lIns="121900" spcFirstLastPara="1" rIns="121900" wrap="square" tIns="121900">
            <a:normAutofit/>
          </a:bodyPr>
          <a:lstStyle/>
          <a:p>
            <a:pPr indent="0" lvl="0" marL="0" rtl="0" algn="ctr">
              <a:spcBef>
                <a:spcPts val="0"/>
              </a:spcBef>
              <a:spcAft>
                <a:spcPts val="0"/>
              </a:spcAft>
              <a:buNone/>
            </a:pPr>
            <a:r>
              <a:rPr b="1" lang="en-US">
                <a:latin typeface="Calibri"/>
                <a:ea typeface="Calibri"/>
                <a:cs typeface="Calibri"/>
                <a:sym typeface="Calibri"/>
              </a:rPr>
              <a:t>Recovering from Pandemic: </a:t>
            </a:r>
            <a:r>
              <a:rPr b="1" lang="en-US" sz="4788">
                <a:latin typeface="Calibri"/>
                <a:ea typeface="Calibri"/>
                <a:cs typeface="Calibri"/>
                <a:sym typeface="Calibri"/>
              </a:rPr>
              <a:t>An </a:t>
            </a:r>
            <a:r>
              <a:rPr b="1" lang="en-US" sz="4788">
                <a:latin typeface="Calibri"/>
                <a:ea typeface="Calibri"/>
                <a:cs typeface="Calibri"/>
                <a:sym typeface="Calibri"/>
              </a:rPr>
              <a:t>Opportunity</a:t>
            </a:r>
            <a:r>
              <a:rPr b="1" lang="en-US" sz="4788">
                <a:latin typeface="Calibri"/>
                <a:ea typeface="Calibri"/>
                <a:cs typeface="Calibri"/>
                <a:sym typeface="Calibri"/>
              </a:rPr>
              <a:t> to R</a:t>
            </a:r>
            <a:r>
              <a:rPr b="1" lang="en-US" sz="4788">
                <a:latin typeface="Calibri"/>
                <a:ea typeface="Calibri"/>
                <a:cs typeface="Calibri"/>
                <a:sym typeface="Calibri"/>
              </a:rPr>
              <a:t>edefine</a:t>
            </a:r>
            <a:r>
              <a:rPr b="1" lang="en-US" sz="4788">
                <a:latin typeface="Calibri"/>
                <a:ea typeface="Calibri"/>
                <a:cs typeface="Calibri"/>
                <a:sym typeface="Calibri"/>
              </a:rPr>
              <a:t> Education </a:t>
            </a:r>
            <a:endParaRPr b="1" sz="4788">
              <a:latin typeface="Calibri"/>
              <a:ea typeface="Calibri"/>
              <a:cs typeface="Calibri"/>
              <a:sym typeface="Calibri"/>
            </a:endParaRPr>
          </a:p>
        </p:txBody>
      </p:sp>
      <p:sp>
        <p:nvSpPr>
          <p:cNvPr id="62" name="Google Shape;62;g11e8d61d80f_1_0"/>
          <p:cNvSpPr txBox="1"/>
          <p:nvPr>
            <p:ph idx="1" type="subTitle"/>
          </p:nvPr>
        </p:nvSpPr>
        <p:spPr>
          <a:xfrm>
            <a:off x="477650" y="4514183"/>
            <a:ext cx="11360700" cy="1056900"/>
          </a:xfrm>
          <a:prstGeom prst="rect">
            <a:avLst/>
          </a:prstGeom>
        </p:spPr>
        <p:txBody>
          <a:bodyPr anchorCtr="0" anchor="t" bIns="121900" lIns="121900" spcFirstLastPara="1" rIns="121900" wrap="square" tIns="121900">
            <a:noAutofit/>
          </a:bodyPr>
          <a:lstStyle/>
          <a:p>
            <a:pPr indent="0" lvl="0" marL="0" rtl="0" algn="ctr">
              <a:lnSpc>
                <a:spcPct val="60000"/>
              </a:lnSpc>
              <a:spcBef>
                <a:spcPts val="0"/>
              </a:spcBef>
              <a:spcAft>
                <a:spcPts val="0"/>
              </a:spcAft>
              <a:buNone/>
            </a:pPr>
            <a:r>
              <a:rPr b="1" lang="en-US" sz="3800">
                <a:solidFill>
                  <a:schemeClr val="dk1"/>
                </a:solidFill>
                <a:latin typeface="Calibri"/>
                <a:ea typeface="Calibri"/>
                <a:cs typeface="Calibri"/>
                <a:sym typeface="Calibri"/>
              </a:rPr>
              <a:t>Hybrid teaching combines the best of both worlds</a:t>
            </a:r>
            <a:endParaRPr b="1" sz="3800">
              <a:solidFill>
                <a:schemeClr val="dk1"/>
              </a:solidFill>
              <a:latin typeface="Calibri"/>
              <a:ea typeface="Calibri"/>
              <a:cs typeface="Calibri"/>
              <a:sym typeface="Calibri"/>
            </a:endParaRPr>
          </a:p>
          <a:p>
            <a:pPr indent="0" lvl="0" marL="0" rtl="0" algn="ctr">
              <a:lnSpc>
                <a:spcPct val="60000"/>
              </a:lnSpc>
              <a:spcBef>
                <a:spcPts val="0"/>
              </a:spcBef>
              <a:spcAft>
                <a:spcPts val="0"/>
              </a:spcAft>
              <a:buNone/>
            </a:pPr>
            <a:r>
              <a:t/>
            </a:r>
            <a:endParaRPr b="1" sz="3800">
              <a:solidFill>
                <a:schemeClr val="dk1"/>
              </a:solidFill>
              <a:latin typeface="Calibri"/>
              <a:ea typeface="Calibri"/>
              <a:cs typeface="Calibri"/>
              <a:sym typeface="Calibri"/>
            </a:endParaRPr>
          </a:p>
          <a:p>
            <a:pPr indent="0" lvl="0" marL="0" rtl="0" algn="ctr">
              <a:lnSpc>
                <a:spcPct val="60000"/>
              </a:lnSpc>
              <a:spcBef>
                <a:spcPts val="0"/>
              </a:spcBef>
              <a:spcAft>
                <a:spcPts val="0"/>
              </a:spcAft>
              <a:buClr>
                <a:schemeClr val="dk1"/>
              </a:buClr>
              <a:buSzPts val="1100"/>
              <a:buFont typeface="Arial"/>
              <a:buNone/>
            </a:pPr>
            <a:r>
              <a:rPr b="1" lang="en-US" sz="1900">
                <a:solidFill>
                  <a:schemeClr val="dk1"/>
                </a:solidFill>
                <a:latin typeface="Calibri"/>
                <a:ea typeface="Calibri"/>
                <a:cs typeface="Calibri"/>
                <a:sym typeface="Calibri"/>
              </a:rPr>
              <a:t>Group 8: Noyonika Roy, Devon Lui, Urvaksh Irani, Tenzing Wangdu, Victoria Lilienthal, Ridwik Modi</a:t>
            </a:r>
            <a:endParaRPr b="1" sz="19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
                                        </p:tgtEl>
                                        <p:attrNameLst>
                                          <p:attrName>style.visibility</p:attrName>
                                        </p:attrNameLst>
                                      </p:cBhvr>
                                      <p:to>
                                        <p:strVal val="visible"/>
                                      </p:to>
                                    </p:set>
                                    <p:animEffect filter="fade" transition="in">
                                      <p:cBhvr>
                                        <p:cTn dur="1000"/>
                                        <p:tgtEl>
                                          <p:spTgt spid="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g11fb1cc9276_2_6"/>
          <p:cNvSpPr txBox="1"/>
          <p:nvPr>
            <p:ph type="title"/>
          </p:nvPr>
        </p:nvSpPr>
        <p:spPr>
          <a:xfrm>
            <a:off x="838200" y="243250"/>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sz="3400"/>
              <a:t>Proposed education model</a:t>
            </a:r>
            <a:endParaRPr sz="3400"/>
          </a:p>
        </p:txBody>
      </p:sp>
      <p:sp>
        <p:nvSpPr>
          <p:cNvPr id="125" name="Google Shape;125;g11fb1cc9276_2_6"/>
          <p:cNvSpPr/>
          <p:nvPr/>
        </p:nvSpPr>
        <p:spPr>
          <a:xfrm>
            <a:off x="753400" y="1568950"/>
            <a:ext cx="3179700" cy="17061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In-person classes that are recorded for people who cannot attend</a:t>
            </a:r>
            <a:endParaRPr/>
          </a:p>
        </p:txBody>
      </p:sp>
      <p:sp>
        <p:nvSpPr>
          <p:cNvPr id="126" name="Google Shape;126;g11fb1cc9276_2_6"/>
          <p:cNvSpPr/>
          <p:nvPr/>
        </p:nvSpPr>
        <p:spPr>
          <a:xfrm>
            <a:off x="4722363" y="1568950"/>
            <a:ext cx="3179700" cy="17061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Online exams and assignments </a:t>
            </a:r>
            <a:endParaRPr/>
          </a:p>
        </p:txBody>
      </p:sp>
      <p:sp>
        <p:nvSpPr>
          <p:cNvPr id="127" name="Google Shape;127;g11fb1cc9276_2_6"/>
          <p:cNvSpPr/>
          <p:nvPr/>
        </p:nvSpPr>
        <p:spPr>
          <a:xfrm>
            <a:off x="8691350" y="1568950"/>
            <a:ext cx="3179700" cy="17061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Flexible office hours online and offline to give maximum support</a:t>
            </a:r>
            <a:endParaRPr/>
          </a:p>
        </p:txBody>
      </p:sp>
      <p:sp>
        <p:nvSpPr>
          <p:cNvPr id="128" name="Google Shape;128;g11fb1cc9276_2_6"/>
          <p:cNvSpPr txBox="1"/>
          <p:nvPr>
            <p:ph type="title"/>
          </p:nvPr>
        </p:nvSpPr>
        <p:spPr>
          <a:xfrm>
            <a:off x="838200" y="3564300"/>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sz="3400"/>
              <a:t>Requirements</a:t>
            </a:r>
            <a:endParaRPr sz="3400"/>
          </a:p>
        </p:txBody>
      </p:sp>
      <p:sp>
        <p:nvSpPr>
          <p:cNvPr id="129" name="Google Shape;129;g11fb1cc9276_2_6"/>
          <p:cNvSpPr/>
          <p:nvPr/>
        </p:nvSpPr>
        <p:spPr>
          <a:xfrm>
            <a:off x="883650" y="4890000"/>
            <a:ext cx="3179700" cy="17061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Technology in class and technological training for students and professors</a:t>
            </a:r>
            <a:endParaRPr/>
          </a:p>
        </p:txBody>
      </p:sp>
      <p:sp>
        <p:nvSpPr>
          <p:cNvPr id="130" name="Google Shape;130;g11fb1cc9276_2_6"/>
          <p:cNvSpPr/>
          <p:nvPr/>
        </p:nvSpPr>
        <p:spPr>
          <a:xfrm>
            <a:off x="4722363" y="4890000"/>
            <a:ext cx="3179700" cy="17061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Newer exam formats and innovative assignments</a:t>
            </a:r>
            <a:endParaRPr/>
          </a:p>
        </p:txBody>
      </p:sp>
      <p:sp>
        <p:nvSpPr>
          <p:cNvPr id="131" name="Google Shape;131;g11fb1cc9276_2_6"/>
          <p:cNvSpPr/>
          <p:nvPr/>
        </p:nvSpPr>
        <p:spPr>
          <a:xfrm>
            <a:off x="8691350" y="4890000"/>
            <a:ext cx="3179700" cy="17061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Acceptance of change by faculty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g11fb1cc9276_2_19"/>
          <p:cNvPicPr preferRelativeResize="0"/>
          <p:nvPr/>
        </p:nvPicPr>
        <p:blipFill>
          <a:blip r:embed="rId3">
            <a:alphaModFix/>
          </a:blip>
          <a:stretch>
            <a:fillRect/>
          </a:stretch>
        </p:blipFill>
        <p:spPr>
          <a:xfrm>
            <a:off x="564825" y="-3"/>
            <a:ext cx="11474774" cy="6454550"/>
          </a:xfrm>
          <a:prstGeom prst="rect">
            <a:avLst/>
          </a:prstGeom>
          <a:noFill/>
          <a:ln>
            <a:noFill/>
          </a:ln>
        </p:spPr>
      </p:pic>
      <p:sp>
        <p:nvSpPr>
          <p:cNvPr id="137" name="Google Shape;137;g11fb1cc9276_2_19"/>
          <p:cNvSpPr txBox="1"/>
          <p:nvPr>
            <p:ph type="title"/>
          </p:nvPr>
        </p:nvSpPr>
        <p:spPr>
          <a:xfrm>
            <a:off x="3689275" y="143550"/>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chemeClr val="lt1"/>
                </a:solidFill>
              </a:rPr>
              <a:t>Support for our theory</a:t>
            </a:r>
            <a:endParaRPr>
              <a:solidFill>
                <a:schemeClr val="lt1"/>
              </a:solidFill>
            </a:endParaRPr>
          </a:p>
        </p:txBody>
      </p:sp>
      <p:sp>
        <p:nvSpPr>
          <p:cNvPr id="138" name="Google Shape;138;g11fb1cc9276_2_19"/>
          <p:cNvSpPr txBox="1"/>
          <p:nvPr/>
        </p:nvSpPr>
        <p:spPr>
          <a:xfrm>
            <a:off x="1684025" y="867250"/>
            <a:ext cx="1806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rPr>
              <a:t>Change in </a:t>
            </a:r>
            <a:r>
              <a:rPr lang="en-US">
                <a:solidFill>
                  <a:schemeClr val="lt1"/>
                </a:solidFill>
              </a:rPr>
              <a:t>commuting</a:t>
            </a:r>
            <a:endParaRPr>
              <a:solidFill>
                <a:schemeClr val="lt1"/>
              </a:solidFill>
            </a:endParaRPr>
          </a:p>
        </p:txBody>
      </p:sp>
      <p:sp>
        <p:nvSpPr>
          <p:cNvPr id="139" name="Google Shape;139;g11fb1cc9276_2_19"/>
          <p:cNvSpPr txBox="1"/>
          <p:nvPr/>
        </p:nvSpPr>
        <p:spPr>
          <a:xfrm>
            <a:off x="974950" y="3228900"/>
            <a:ext cx="230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rPr>
              <a:t>Changed lifestyle habits</a:t>
            </a:r>
            <a:endParaRPr>
              <a:solidFill>
                <a:schemeClr val="lt1"/>
              </a:solidFill>
            </a:endParaRPr>
          </a:p>
        </p:txBody>
      </p:sp>
      <p:sp>
        <p:nvSpPr>
          <p:cNvPr id="140" name="Google Shape;140;g11fb1cc9276_2_19"/>
          <p:cNvSpPr txBox="1"/>
          <p:nvPr/>
        </p:nvSpPr>
        <p:spPr>
          <a:xfrm>
            <a:off x="1758850" y="5109650"/>
            <a:ext cx="230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rPr>
              <a:t>Better for mental health</a:t>
            </a:r>
            <a:endParaRPr>
              <a:solidFill>
                <a:schemeClr val="lt1"/>
              </a:solidFill>
            </a:endParaRPr>
          </a:p>
        </p:txBody>
      </p:sp>
      <p:sp>
        <p:nvSpPr>
          <p:cNvPr id="141" name="Google Shape;141;g11fb1cc9276_2_19"/>
          <p:cNvSpPr txBox="1"/>
          <p:nvPr/>
        </p:nvSpPr>
        <p:spPr>
          <a:xfrm>
            <a:off x="9450500" y="867250"/>
            <a:ext cx="2127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rPr>
              <a:t>Plenty Access to Technology</a:t>
            </a:r>
            <a:endParaRPr>
              <a:solidFill>
                <a:schemeClr val="lt1"/>
              </a:solidFill>
            </a:endParaRPr>
          </a:p>
        </p:txBody>
      </p:sp>
      <p:sp>
        <p:nvSpPr>
          <p:cNvPr id="142" name="Google Shape;142;g11fb1cc9276_2_19"/>
          <p:cNvSpPr txBox="1"/>
          <p:nvPr/>
        </p:nvSpPr>
        <p:spPr>
          <a:xfrm>
            <a:off x="9145925" y="5109650"/>
            <a:ext cx="185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rPr>
              <a:t>Student </a:t>
            </a:r>
            <a:r>
              <a:rPr lang="en-US">
                <a:solidFill>
                  <a:schemeClr val="lt1"/>
                </a:solidFill>
              </a:rPr>
              <a:t>preference</a:t>
            </a:r>
            <a:endParaRPr>
              <a:solidFill>
                <a:schemeClr val="lt1"/>
              </a:solidFill>
            </a:endParaRPr>
          </a:p>
        </p:txBody>
      </p:sp>
      <p:sp>
        <p:nvSpPr>
          <p:cNvPr id="143" name="Google Shape;143;g11fb1cc9276_2_19"/>
          <p:cNvSpPr txBox="1"/>
          <p:nvPr/>
        </p:nvSpPr>
        <p:spPr>
          <a:xfrm>
            <a:off x="10064700" y="2919475"/>
            <a:ext cx="2127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rPr>
              <a:t>Effective </a:t>
            </a:r>
            <a:endParaRPr>
              <a:solidFill>
                <a:schemeClr val="lt1"/>
              </a:solidFill>
            </a:endParaRPr>
          </a:p>
          <a:p>
            <a:pPr indent="0" lvl="0" marL="0" rtl="0" algn="l">
              <a:spcBef>
                <a:spcPts val="0"/>
              </a:spcBef>
              <a:spcAft>
                <a:spcPts val="0"/>
              </a:spcAft>
              <a:buNone/>
            </a:pPr>
            <a:r>
              <a:rPr lang="en-US">
                <a:solidFill>
                  <a:schemeClr val="lt1"/>
                </a:solidFill>
              </a:rPr>
              <a:t>communication</a:t>
            </a:r>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g11fb1cc9276_2_36"/>
          <p:cNvSpPr txBox="1"/>
          <p:nvPr>
            <p:ph type="title"/>
          </p:nvPr>
        </p:nvSpPr>
        <p:spPr>
          <a:xfrm>
            <a:off x="594450" y="39837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Communication with Faculty</a:t>
            </a:r>
            <a:endParaRPr/>
          </a:p>
        </p:txBody>
      </p:sp>
      <p:sp>
        <p:nvSpPr>
          <p:cNvPr id="149" name="Google Shape;149;g11fb1cc9276_2_36"/>
          <p:cNvSpPr txBox="1"/>
          <p:nvPr/>
        </p:nvSpPr>
        <p:spPr>
          <a:xfrm>
            <a:off x="675825" y="1872375"/>
            <a:ext cx="4520400" cy="3909600"/>
          </a:xfrm>
          <a:prstGeom prst="rect">
            <a:avLst/>
          </a:prstGeom>
          <a:noFill/>
          <a:ln>
            <a:noFill/>
          </a:ln>
        </p:spPr>
        <p:txBody>
          <a:bodyPr anchorCtr="0" anchor="t" bIns="91425" lIns="91425" spcFirstLastPara="1" rIns="91425" wrap="square" tIns="91425">
            <a:spAutoFit/>
          </a:bodyPr>
          <a:lstStyle/>
          <a:p>
            <a:pPr indent="-368300" lvl="0" marL="457200" marR="0" rtl="0" algn="l">
              <a:lnSpc>
                <a:spcPct val="100000"/>
              </a:lnSpc>
              <a:spcBef>
                <a:spcPts val="0"/>
              </a:spcBef>
              <a:spcAft>
                <a:spcPts val="0"/>
              </a:spcAft>
              <a:buSzPts val="2200"/>
              <a:buFont typeface="Calibri"/>
              <a:buChar char="●"/>
            </a:pPr>
            <a:r>
              <a:rPr lang="en-US" sz="2200">
                <a:latin typeface="Calibri"/>
                <a:ea typeface="Calibri"/>
                <a:cs typeface="Calibri"/>
                <a:sym typeface="Calibri"/>
              </a:rPr>
              <a:t>Online interactions are satisfactory as students get one on one attention from the faculty </a:t>
            </a:r>
            <a:endParaRPr sz="2200">
              <a:latin typeface="Calibri"/>
              <a:ea typeface="Calibri"/>
              <a:cs typeface="Calibri"/>
              <a:sym typeface="Calibri"/>
            </a:endParaRPr>
          </a:p>
          <a:p>
            <a:pPr indent="0" lvl="0" marL="457200" marR="0" rtl="0" algn="l">
              <a:lnSpc>
                <a:spcPct val="100000"/>
              </a:lnSpc>
              <a:spcBef>
                <a:spcPts val="0"/>
              </a:spcBef>
              <a:spcAft>
                <a:spcPts val="0"/>
              </a:spcAft>
              <a:buNone/>
            </a:pPr>
            <a:r>
              <a:t/>
            </a:r>
            <a:endParaRPr sz="2200">
              <a:latin typeface="Calibri"/>
              <a:ea typeface="Calibri"/>
              <a:cs typeface="Calibri"/>
              <a:sym typeface="Calibri"/>
            </a:endParaRPr>
          </a:p>
          <a:p>
            <a:pPr indent="-368300" lvl="0" marL="457200" marR="0" rtl="0" algn="l">
              <a:lnSpc>
                <a:spcPct val="100000"/>
              </a:lnSpc>
              <a:spcBef>
                <a:spcPts val="0"/>
              </a:spcBef>
              <a:spcAft>
                <a:spcPts val="0"/>
              </a:spcAft>
              <a:buSzPts val="2200"/>
              <a:buFont typeface="Calibri"/>
              <a:buChar char="●"/>
            </a:pPr>
            <a:r>
              <a:rPr lang="en-US" sz="2200">
                <a:latin typeface="Calibri"/>
                <a:ea typeface="Calibri"/>
                <a:cs typeface="Calibri"/>
                <a:sym typeface="Calibri"/>
              </a:rPr>
              <a:t>Students seem comfortable to reach out to their professors</a:t>
            </a:r>
            <a:endParaRPr sz="2200">
              <a:latin typeface="Calibri"/>
              <a:ea typeface="Calibri"/>
              <a:cs typeface="Calibri"/>
              <a:sym typeface="Calibri"/>
            </a:endParaRPr>
          </a:p>
          <a:p>
            <a:pPr indent="0" lvl="0" marL="457200" marR="0" rtl="0" algn="l">
              <a:lnSpc>
                <a:spcPct val="100000"/>
              </a:lnSpc>
              <a:spcBef>
                <a:spcPts val="0"/>
              </a:spcBef>
              <a:spcAft>
                <a:spcPts val="0"/>
              </a:spcAft>
              <a:buNone/>
            </a:pPr>
            <a:r>
              <a:t/>
            </a:r>
            <a:endParaRPr sz="2200">
              <a:latin typeface="Calibri"/>
              <a:ea typeface="Calibri"/>
              <a:cs typeface="Calibri"/>
              <a:sym typeface="Calibri"/>
            </a:endParaRPr>
          </a:p>
          <a:p>
            <a:pPr indent="-368300" lvl="0" marL="457200" marR="0" rtl="0" algn="l">
              <a:lnSpc>
                <a:spcPct val="100000"/>
              </a:lnSpc>
              <a:spcBef>
                <a:spcPts val="0"/>
              </a:spcBef>
              <a:spcAft>
                <a:spcPts val="0"/>
              </a:spcAft>
              <a:buSzPts val="2200"/>
              <a:buFont typeface="Calibri"/>
              <a:buChar char="●"/>
            </a:pPr>
            <a:r>
              <a:rPr lang="en-US" sz="2200">
                <a:latin typeface="Calibri"/>
                <a:ea typeface="Calibri"/>
                <a:cs typeface="Calibri"/>
                <a:sym typeface="Calibri"/>
              </a:rPr>
              <a:t>Online communication is </a:t>
            </a:r>
            <a:r>
              <a:rPr lang="en-US" sz="2200">
                <a:latin typeface="Calibri"/>
                <a:ea typeface="Calibri"/>
                <a:cs typeface="Calibri"/>
                <a:sym typeface="Calibri"/>
              </a:rPr>
              <a:t>conducive</a:t>
            </a:r>
            <a:r>
              <a:rPr lang="en-US" sz="2200">
                <a:latin typeface="Calibri"/>
                <a:ea typeface="Calibri"/>
                <a:cs typeface="Calibri"/>
                <a:sym typeface="Calibri"/>
              </a:rPr>
              <a:t> to student and professor due to greater </a:t>
            </a:r>
            <a:r>
              <a:rPr lang="en-US" sz="2200">
                <a:solidFill>
                  <a:schemeClr val="dk1"/>
                </a:solidFill>
                <a:latin typeface="Calibri"/>
                <a:ea typeface="Calibri"/>
                <a:cs typeface="Calibri"/>
                <a:sym typeface="Calibri"/>
              </a:rPr>
              <a:t>flexibility </a:t>
            </a:r>
            <a:r>
              <a:rPr lang="en-US" sz="2200">
                <a:latin typeface="Calibri"/>
                <a:ea typeface="Calibri"/>
                <a:cs typeface="Calibri"/>
                <a:sym typeface="Calibri"/>
              </a:rPr>
              <a:t> </a:t>
            </a:r>
            <a:endParaRPr sz="2200">
              <a:latin typeface="Calibri"/>
              <a:ea typeface="Calibri"/>
              <a:cs typeface="Calibri"/>
              <a:sym typeface="Calibri"/>
            </a:endParaRPr>
          </a:p>
          <a:p>
            <a:pPr indent="0" lvl="0" marL="457200" marR="0" rtl="0" algn="l">
              <a:lnSpc>
                <a:spcPct val="100000"/>
              </a:lnSpc>
              <a:spcBef>
                <a:spcPts val="0"/>
              </a:spcBef>
              <a:spcAft>
                <a:spcPts val="0"/>
              </a:spcAft>
              <a:buNone/>
            </a:pPr>
            <a:r>
              <a:t/>
            </a:r>
            <a:endParaRPr sz="2200">
              <a:latin typeface="Calibri"/>
              <a:ea typeface="Calibri"/>
              <a:cs typeface="Calibri"/>
              <a:sym typeface="Calibri"/>
            </a:endParaRPr>
          </a:p>
        </p:txBody>
      </p:sp>
      <p:pic>
        <p:nvPicPr>
          <p:cNvPr id="150" name="Google Shape;150;g11fb1cc9276_2_36"/>
          <p:cNvPicPr preferRelativeResize="0"/>
          <p:nvPr/>
        </p:nvPicPr>
        <p:blipFill>
          <a:blip r:embed="rId3">
            <a:alphaModFix/>
          </a:blip>
          <a:stretch>
            <a:fillRect/>
          </a:stretch>
        </p:blipFill>
        <p:spPr>
          <a:xfrm>
            <a:off x="5882025" y="1837525"/>
            <a:ext cx="5431500" cy="43727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11fb1cc9276_6_1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Mental</a:t>
            </a:r>
            <a:r>
              <a:rPr lang="en-US"/>
              <a:t> health during the Pandemic</a:t>
            </a:r>
            <a:endParaRPr/>
          </a:p>
        </p:txBody>
      </p:sp>
      <p:pic>
        <p:nvPicPr>
          <p:cNvPr id="156" name="Google Shape;156;g11fb1cc9276_6_16"/>
          <p:cNvPicPr preferRelativeResize="0"/>
          <p:nvPr/>
        </p:nvPicPr>
        <p:blipFill>
          <a:blip r:embed="rId3">
            <a:alphaModFix/>
          </a:blip>
          <a:stretch>
            <a:fillRect/>
          </a:stretch>
        </p:blipFill>
        <p:spPr>
          <a:xfrm>
            <a:off x="120100" y="1690825"/>
            <a:ext cx="11857828" cy="3934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 Habits During Pandemic</a:t>
            </a:r>
            <a:endParaRPr/>
          </a:p>
        </p:txBody>
      </p:sp>
      <p:pic>
        <p:nvPicPr>
          <p:cNvPr id="162" name="Google Shape;162;p2"/>
          <p:cNvPicPr preferRelativeResize="0"/>
          <p:nvPr/>
        </p:nvPicPr>
        <p:blipFill rotWithShape="1">
          <a:blip r:embed="rId3">
            <a:alphaModFix/>
          </a:blip>
          <a:srcRect b="0" l="0" r="556" t="1370"/>
          <a:stretch/>
        </p:blipFill>
        <p:spPr>
          <a:xfrm>
            <a:off x="979925" y="1690825"/>
            <a:ext cx="9960550" cy="4795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g11eba18e25b_0_6"/>
          <p:cNvSpPr txBox="1"/>
          <p:nvPr>
            <p:ph type="title"/>
          </p:nvPr>
        </p:nvSpPr>
        <p:spPr>
          <a:xfrm>
            <a:off x="572300" y="165700"/>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000"/>
              <a:t>Students commute times</a:t>
            </a:r>
            <a:endParaRPr sz="3000"/>
          </a:p>
        </p:txBody>
      </p:sp>
      <p:sp>
        <p:nvSpPr>
          <p:cNvPr id="168" name="Google Shape;168;g11eba18e25b_0_6"/>
          <p:cNvSpPr txBox="1"/>
          <p:nvPr/>
        </p:nvSpPr>
        <p:spPr>
          <a:xfrm>
            <a:off x="6496250" y="1491400"/>
            <a:ext cx="5451000" cy="2339700"/>
          </a:xfrm>
          <a:prstGeom prst="rect">
            <a:avLst/>
          </a:prstGeom>
          <a:noFill/>
          <a:ln>
            <a:noFill/>
          </a:ln>
        </p:spPr>
        <p:txBody>
          <a:bodyPr anchorCtr="0" anchor="t" bIns="91425" lIns="91425" spcFirstLastPara="1" rIns="91425" wrap="square" tIns="91425">
            <a:spAutoFit/>
          </a:bodyPr>
          <a:lstStyle/>
          <a:p>
            <a:pPr indent="-406400" lvl="0" marL="457200" marR="0" rtl="0" algn="l">
              <a:lnSpc>
                <a:spcPct val="100000"/>
              </a:lnSpc>
              <a:spcBef>
                <a:spcPts val="0"/>
              </a:spcBef>
              <a:spcAft>
                <a:spcPts val="0"/>
              </a:spcAft>
              <a:buSzPts val="2800"/>
              <a:buFont typeface="Calibri"/>
              <a:buChar char="●"/>
            </a:pPr>
            <a:r>
              <a:rPr lang="en-US" sz="2800">
                <a:latin typeface="Calibri"/>
                <a:ea typeface="Calibri"/>
                <a:cs typeface="Calibri"/>
                <a:sym typeface="Calibri"/>
              </a:rPr>
              <a:t>Students have moved further away </a:t>
            </a:r>
            <a:endParaRPr sz="2800">
              <a:latin typeface="Calibri"/>
              <a:ea typeface="Calibri"/>
              <a:cs typeface="Calibri"/>
              <a:sym typeface="Calibri"/>
            </a:endParaRPr>
          </a:p>
          <a:p>
            <a:pPr indent="0" lvl="0" marL="457200" marR="0" rtl="0" algn="l">
              <a:lnSpc>
                <a:spcPct val="100000"/>
              </a:lnSpc>
              <a:spcBef>
                <a:spcPts val="0"/>
              </a:spcBef>
              <a:spcAft>
                <a:spcPts val="0"/>
              </a:spcAft>
              <a:buNone/>
            </a:pPr>
            <a:r>
              <a:t/>
            </a:r>
            <a:endParaRPr sz="2800">
              <a:latin typeface="Calibri"/>
              <a:ea typeface="Calibri"/>
              <a:cs typeface="Calibri"/>
              <a:sym typeface="Calibri"/>
            </a:endParaRPr>
          </a:p>
          <a:p>
            <a:pPr indent="-406400" lvl="0" marL="457200" marR="0" rtl="0" algn="l">
              <a:lnSpc>
                <a:spcPct val="100000"/>
              </a:lnSpc>
              <a:spcBef>
                <a:spcPts val="0"/>
              </a:spcBef>
              <a:spcAft>
                <a:spcPts val="0"/>
              </a:spcAft>
              <a:buSzPts val="2800"/>
              <a:buFont typeface="Calibri"/>
              <a:buChar char="●"/>
            </a:pPr>
            <a:r>
              <a:rPr lang="en-US" sz="2800">
                <a:latin typeface="Calibri"/>
                <a:ea typeface="Calibri"/>
                <a:cs typeface="Calibri"/>
                <a:sym typeface="Calibri"/>
              </a:rPr>
              <a:t>the overall commute time has increased </a:t>
            </a:r>
            <a:endParaRPr sz="2800">
              <a:latin typeface="Calibri"/>
              <a:ea typeface="Calibri"/>
              <a:cs typeface="Calibri"/>
              <a:sym typeface="Calibri"/>
            </a:endParaRPr>
          </a:p>
        </p:txBody>
      </p:sp>
      <p:sp>
        <p:nvSpPr>
          <p:cNvPr id="169" name="Google Shape;169;g11eba18e25b_0_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70" name="Google Shape;170;g11eba18e25b_0_6"/>
          <p:cNvPicPr preferRelativeResize="0"/>
          <p:nvPr/>
        </p:nvPicPr>
        <p:blipFill>
          <a:blip r:embed="rId3">
            <a:alphaModFix/>
          </a:blip>
          <a:stretch>
            <a:fillRect/>
          </a:stretch>
        </p:blipFill>
        <p:spPr>
          <a:xfrm>
            <a:off x="312400" y="1377575"/>
            <a:ext cx="5563250" cy="5092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f3c395fdd9_3_6"/>
          <p:cNvSpPr txBox="1"/>
          <p:nvPr>
            <p:ph idx="1" type="body"/>
          </p:nvPr>
        </p:nvSpPr>
        <p:spPr>
          <a:xfrm>
            <a:off x="417050" y="1478763"/>
            <a:ext cx="4455000" cy="4351200"/>
          </a:xfrm>
          <a:prstGeom prst="rect">
            <a:avLst/>
          </a:prstGeom>
        </p:spPr>
        <p:txBody>
          <a:bodyPr anchorCtr="0" anchor="t" bIns="45700" lIns="91425" spcFirstLastPara="1" rIns="91425" wrap="square" tIns="45700">
            <a:normAutofit/>
          </a:bodyPr>
          <a:lstStyle/>
          <a:p>
            <a:pPr indent="-368300" lvl="0" marL="457200" marR="0" rtl="0" algn="l">
              <a:lnSpc>
                <a:spcPct val="100000"/>
              </a:lnSpc>
              <a:spcBef>
                <a:spcPts val="0"/>
              </a:spcBef>
              <a:spcAft>
                <a:spcPts val="0"/>
              </a:spcAft>
              <a:buClr>
                <a:srgbClr val="000000"/>
              </a:buClr>
              <a:buSzPts val="2200"/>
              <a:buFont typeface="Calibri"/>
              <a:buChar char="●"/>
            </a:pPr>
            <a:r>
              <a:rPr lang="en-US" sz="2200">
                <a:solidFill>
                  <a:srgbClr val="000000"/>
                </a:solidFill>
                <a:latin typeface="Calibri"/>
                <a:ea typeface="Calibri"/>
                <a:cs typeface="Calibri"/>
                <a:sym typeface="Calibri"/>
              </a:rPr>
              <a:t>Sleep cycle has been drastically </a:t>
            </a:r>
            <a:r>
              <a:rPr lang="en-US" sz="2200">
                <a:solidFill>
                  <a:srgbClr val="000000"/>
                </a:solidFill>
                <a:latin typeface="Calibri"/>
                <a:ea typeface="Calibri"/>
                <a:cs typeface="Calibri"/>
                <a:sym typeface="Calibri"/>
              </a:rPr>
              <a:t>affected</a:t>
            </a:r>
            <a:r>
              <a:rPr lang="en-US" sz="2200">
                <a:solidFill>
                  <a:srgbClr val="000000"/>
                </a:solidFill>
                <a:latin typeface="Calibri"/>
                <a:ea typeface="Calibri"/>
                <a:cs typeface="Calibri"/>
                <a:sym typeface="Calibri"/>
              </a:rPr>
              <a:t> in the </a:t>
            </a:r>
            <a:r>
              <a:rPr lang="en-US" sz="2200">
                <a:solidFill>
                  <a:srgbClr val="000000"/>
                </a:solidFill>
                <a:latin typeface="Calibri"/>
                <a:ea typeface="Calibri"/>
                <a:cs typeface="Calibri"/>
                <a:sym typeface="Calibri"/>
              </a:rPr>
              <a:t>pandemic. </a:t>
            </a:r>
            <a:endParaRPr sz="2200">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2200">
              <a:solidFill>
                <a:srgbClr val="000000"/>
              </a:solidFill>
              <a:latin typeface="Calibri"/>
              <a:ea typeface="Calibri"/>
              <a:cs typeface="Calibri"/>
              <a:sym typeface="Calibri"/>
            </a:endParaRPr>
          </a:p>
          <a:p>
            <a:pPr indent="-368300" lvl="0" marL="457200" marR="0" rtl="0" algn="l">
              <a:lnSpc>
                <a:spcPct val="100000"/>
              </a:lnSpc>
              <a:spcBef>
                <a:spcPts val="0"/>
              </a:spcBef>
              <a:spcAft>
                <a:spcPts val="0"/>
              </a:spcAft>
              <a:buClr>
                <a:srgbClr val="000000"/>
              </a:buClr>
              <a:buSzPts val="2200"/>
              <a:buFont typeface="Calibri"/>
              <a:buChar char="●"/>
            </a:pPr>
            <a:r>
              <a:rPr lang="en-US" sz="2200">
                <a:solidFill>
                  <a:srgbClr val="000000"/>
                </a:solidFill>
                <a:latin typeface="Calibri"/>
                <a:ea typeface="Calibri"/>
                <a:cs typeface="Calibri"/>
                <a:sym typeface="Calibri"/>
              </a:rPr>
              <a:t>There have been variations in people’s sleeping patterns</a:t>
            </a:r>
            <a:endParaRPr sz="2200">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2200">
              <a:solidFill>
                <a:srgbClr val="000000"/>
              </a:solidFill>
              <a:latin typeface="Calibri"/>
              <a:ea typeface="Calibri"/>
              <a:cs typeface="Calibri"/>
              <a:sym typeface="Calibri"/>
            </a:endParaRPr>
          </a:p>
          <a:p>
            <a:pPr indent="-368300" lvl="0" marL="457200" marR="0" rtl="0" algn="l">
              <a:lnSpc>
                <a:spcPct val="100000"/>
              </a:lnSpc>
              <a:spcBef>
                <a:spcPts val="0"/>
              </a:spcBef>
              <a:spcAft>
                <a:spcPts val="0"/>
              </a:spcAft>
              <a:buClr>
                <a:srgbClr val="000000"/>
              </a:buClr>
              <a:buSzPts val="2200"/>
              <a:buFont typeface="Calibri"/>
              <a:buChar char="●"/>
            </a:pPr>
            <a:r>
              <a:rPr lang="en-US" sz="2200">
                <a:solidFill>
                  <a:srgbClr val="000000"/>
                </a:solidFill>
                <a:latin typeface="Calibri"/>
                <a:ea typeface="Calibri"/>
                <a:cs typeface="Calibri"/>
                <a:sym typeface="Calibri"/>
              </a:rPr>
              <a:t>More hours are now allotted to keeping a healthy sleep cycle</a:t>
            </a:r>
            <a:endParaRPr sz="2200">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2200">
              <a:solidFill>
                <a:srgbClr val="000000"/>
              </a:solidFill>
              <a:latin typeface="Calibri"/>
              <a:ea typeface="Calibri"/>
              <a:cs typeface="Calibri"/>
              <a:sym typeface="Calibri"/>
            </a:endParaRPr>
          </a:p>
        </p:txBody>
      </p:sp>
      <p:sp>
        <p:nvSpPr>
          <p:cNvPr id="176" name="Google Shape;176;gf3c395fdd9_3_6"/>
          <p:cNvSpPr txBox="1"/>
          <p:nvPr/>
        </p:nvSpPr>
        <p:spPr>
          <a:xfrm>
            <a:off x="417050" y="222425"/>
            <a:ext cx="6320400" cy="1062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lang="en-US" sz="3000">
                <a:solidFill>
                  <a:schemeClr val="dk1"/>
                </a:solidFill>
              </a:rPr>
              <a:t>Change in Sleeping Pattern</a:t>
            </a:r>
            <a:r>
              <a:rPr lang="en-US" sz="3000">
                <a:solidFill>
                  <a:schemeClr val="dk1"/>
                </a:solidFill>
              </a:rPr>
              <a:t> </a:t>
            </a:r>
            <a:endParaRPr sz="3000">
              <a:solidFill>
                <a:schemeClr val="dk1"/>
              </a:solidFill>
            </a:endParaRPr>
          </a:p>
          <a:p>
            <a:pPr indent="0" lvl="0" marL="0" rtl="0" algn="l">
              <a:spcBef>
                <a:spcPts val="0"/>
              </a:spcBef>
              <a:spcAft>
                <a:spcPts val="0"/>
              </a:spcAft>
              <a:buNone/>
            </a:pPr>
            <a:r>
              <a:t/>
            </a:r>
            <a:endParaRPr sz="3000"/>
          </a:p>
        </p:txBody>
      </p:sp>
      <p:pic>
        <p:nvPicPr>
          <p:cNvPr id="177" name="Google Shape;177;gf3c395fdd9_3_6"/>
          <p:cNvPicPr preferRelativeResize="0"/>
          <p:nvPr/>
        </p:nvPicPr>
        <p:blipFill>
          <a:blip r:embed="rId3">
            <a:alphaModFix/>
          </a:blip>
          <a:stretch>
            <a:fillRect/>
          </a:stretch>
        </p:blipFill>
        <p:spPr>
          <a:xfrm>
            <a:off x="5996475" y="969468"/>
            <a:ext cx="5690625" cy="5369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f3c395fdd9_3_1"/>
          <p:cNvSpPr txBox="1"/>
          <p:nvPr/>
        </p:nvSpPr>
        <p:spPr>
          <a:xfrm>
            <a:off x="417050" y="222425"/>
            <a:ext cx="8257800" cy="1062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3000">
                <a:solidFill>
                  <a:schemeClr val="dk1"/>
                </a:solidFill>
              </a:rPr>
              <a:t>Change in Time alloted for </a:t>
            </a:r>
            <a:r>
              <a:rPr lang="en-US" sz="3000">
                <a:solidFill>
                  <a:schemeClr val="dk1"/>
                </a:solidFill>
              </a:rPr>
              <a:t>Self Care </a:t>
            </a:r>
            <a:endParaRPr sz="3000">
              <a:solidFill>
                <a:schemeClr val="dk1"/>
              </a:solidFill>
            </a:endParaRPr>
          </a:p>
          <a:p>
            <a:pPr indent="0" lvl="0" marL="0" rtl="0" algn="l">
              <a:spcBef>
                <a:spcPts val="0"/>
              </a:spcBef>
              <a:spcAft>
                <a:spcPts val="0"/>
              </a:spcAft>
              <a:buNone/>
            </a:pPr>
            <a:r>
              <a:t/>
            </a:r>
            <a:endParaRPr sz="3000"/>
          </a:p>
        </p:txBody>
      </p:sp>
      <p:sp>
        <p:nvSpPr>
          <p:cNvPr id="183" name="Google Shape;183;gf3c395fdd9_3_1"/>
          <p:cNvSpPr txBox="1"/>
          <p:nvPr>
            <p:ph idx="1" type="body"/>
          </p:nvPr>
        </p:nvSpPr>
        <p:spPr>
          <a:xfrm>
            <a:off x="7310550" y="1712038"/>
            <a:ext cx="4455000" cy="4351200"/>
          </a:xfrm>
          <a:prstGeom prst="rect">
            <a:avLst/>
          </a:prstGeom>
        </p:spPr>
        <p:txBody>
          <a:bodyPr anchorCtr="0" anchor="t" bIns="45700" lIns="91425" spcFirstLastPara="1" rIns="91425" wrap="square" tIns="45700">
            <a:normAutofit/>
          </a:bodyPr>
          <a:lstStyle/>
          <a:p>
            <a:pPr indent="-368300" lvl="0" marL="457200" marR="0" rtl="0" algn="l">
              <a:lnSpc>
                <a:spcPct val="100000"/>
              </a:lnSpc>
              <a:spcBef>
                <a:spcPts val="0"/>
              </a:spcBef>
              <a:spcAft>
                <a:spcPts val="0"/>
              </a:spcAft>
              <a:buClr>
                <a:srgbClr val="000000"/>
              </a:buClr>
              <a:buSzPts val="2200"/>
              <a:buFont typeface="Calibri"/>
              <a:buChar char="●"/>
            </a:pPr>
            <a:r>
              <a:rPr lang="en-US" sz="2200">
                <a:solidFill>
                  <a:srgbClr val="000000"/>
                </a:solidFill>
                <a:latin typeface="Calibri"/>
                <a:ea typeface="Calibri"/>
                <a:cs typeface="Calibri"/>
                <a:sym typeface="Calibri"/>
              </a:rPr>
              <a:t>Increase in hours spent on healthcare. </a:t>
            </a:r>
            <a:endParaRPr sz="2200">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2200">
              <a:solidFill>
                <a:srgbClr val="000000"/>
              </a:solidFill>
              <a:latin typeface="Calibri"/>
              <a:ea typeface="Calibri"/>
              <a:cs typeface="Calibri"/>
              <a:sym typeface="Calibri"/>
            </a:endParaRPr>
          </a:p>
          <a:p>
            <a:pPr indent="-368300" lvl="0" marL="457200" marR="0" rtl="0" algn="l">
              <a:lnSpc>
                <a:spcPct val="100000"/>
              </a:lnSpc>
              <a:spcBef>
                <a:spcPts val="0"/>
              </a:spcBef>
              <a:spcAft>
                <a:spcPts val="0"/>
              </a:spcAft>
              <a:buClr>
                <a:srgbClr val="000000"/>
              </a:buClr>
              <a:buSzPts val="2200"/>
              <a:buFont typeface="Calibri"/>
              <a:buChar char="●"/>
            </a:pPr>
            <a:r>
              <a:rPr lang="en-US" sz="2200">
                <a:solidFill>
                  <a:srgbClr val="000000"/>
                </a:solidFill>
                <a:latin typeface="Calibri"/>
                <a:ea typeface="Calibri"/>
                <a:cs typeface="Calibri"/>
                <a:sym typeface="Calibri"/>
              </a:rPr>
              <a:t>People have become more health conscious and spend more time on their health.</a:t>
            </a:r>
            <a:endParaRPr sz="2200">
              <a:solidFill>
                <a:srgbClr val="000000"/>
              </a:solidFill>
              <a:latin typeface="Calibri"/>
              <a:ea typeface="Calibri"/>
              <a:cs typeface="Calibri"/>
              <a:sym typeface="Calibri"/>
            </a:endParaRPr>
          </a:p>
        </p:txBody>
      </p:sp>
      <p:pic>
        <p:nvPicPr>
          <p:cNvPr id="184" name="Google Shape;184;gf3c395fdd9_3_1"/>
          <p:cNvPicPr preferRelativeResize="0"/>
          <p:nvPr/>
        </p:nvPicPr>
        <p:blipFill>
          <a:blip r:embed="rId3">
            <a:alphaModFix/>
          </a:blip>
          <a:stretch>
            <a:fillRect/>
          </a:stretch>
        </p:blipFill>
        <p:spPr>
          <a:xfrm>
            <a:off x="805004" y="1760850"/>
            <a:ext cx="4891850" cy="4682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11eba18e25b_0_13"/>
          <p:cNvSpPr txBox="1"/>
          <p:nvPr/>
        </p:nvSpPr>
        <p:spPr>
          <a:xfrm>
            <a:off x="518975" y="222425"/>
            <a:ext cx="112044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lang="en-US" sz="3000">
                <a:solidFill>
                  <a:schemeClr val="dk1"/>
                </a:solidFill>
              </a:rPr>
              <a:t>Access to Technology</a:t>
            </a:r>
            <a:endParaRPr sz="3000"/>
          </a:p>
        </p:txBody>
      </p:sp>
      <p:sp>
        <p:nvSpPr>
          <p:cNvPr id="190" name="Google Shape;190;g11eba18e25b_0_13"/>
          <p:cNvSpPr txBox="1"/>
          <p:nvPr/>
        </p:nvSpPr>
        <p:spPr>
          <a:xfrm>
            <a:off x="6431700" y="1251125"/>
            <a:ext cx="505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91" name="Google Shape;191;g11eba18e25b_0_13"/>
          <p:cNvSpPr txBox="1"/>
          <p:nvPr/>
        </p:nvSpPr>
        <p:spPr>
          <a:xfrm>
            <a:off x="5931250" y="1651325"/>
            <a:ext cx="5681100" cy="2955300"/>
          </a:xfrm>
          <a:prstGeom prst="rect">
            <a:avLst/>
          </a:prstGeom>
          <a:noFill/>
          <a:ln>
            <a:noFill/>
          </a:ln>
        </p:spPr>
        <p:txBody>
          <a:bodyPr anchorCtr="0" anchor="t" bIns="91425" lIns="91425" spcFirstLastPara="1" rIns="91425" wrap="square" tIns="91425">
            <a:spAutoFit/>
          </a:bodyPr>
          <a:lstStyle/>
          <a:p>
            <a:pPr indent="-368300" lvl="0" marL="457200" marR="0" rtl="0" algn="l">
              <a:lnSpc>
                <a:spcPct val="100000"/>
              </a:lnSpc>
              <a:spcBef>
                <a:spcPts val="0"/>
              </a:spcBef>
              <a:spcAft>
                <a:spcPts val="0"/>
              </a:spcAft>
              <a:buSzPts val="2200"/>
              <a:buFont typeface="Calibri"/>
              <a:buChar char="●"/>
            </a:pPr>
            <a:r>
              <a:rPr lang="en-US" sz="2200">
                <a:latin typeface="Calibri"/>
                <a:ea typeface="Calibri"/>
                <a:cs typeface="Calibri"/>
                <a:sym typeface="Calibri"/>
              </a:rPr>
              <a:t>Since majority of students have access to their own technology it would be great to have exams online. </a:t>
            </a:r>
            <a:endParaRPr sz="2200">
              <a:latin typeface="Calibri"/>
              <a:ea typeface="Calibri"/>
              <a:cs typeface="Calibri"/>
              <a:sym typeface="Calibri"/>
            </a:endParaRPr>
          </a:p>
          <a:p>
            <a:pPr indent="0" lvl="0" marL="457200" marR="0" rtl="0" algn="l">
              <a:lnSpc>
                <a:spcPct val="100000"/>
              </a:lnSpc>
              <a:spcBef>
                <a:spcPts val="0"/>
              </a:spcBef>
              <a:spcAft>
                <a:spcPts val="0"/>
              </a:spcAft>
              <a:buNone/>
            </a:pPr>
            <a:r>
              <a:t/>
            </a:r>
            <a:endParaRPr sz="2200">
              <a:latin typeface="Calibri"/>
              <a:ea typeface="Calibri"/>
              <a:cs typeface="Calibri"/>
              <a:sym typeface="Calibri"/>
            </a:endParaRPr>
          </a:p>
          <a:p>
            <a:pPr indent="-368300" lvl="0" marL="457200" marR="0" rtl="0" algn="l">
              <a:lnSpc>
                <a:spcPct val="100000"/>
              </a:lnSpc>
              <a:spcBef>
                <a:spcPts val="0"/>
              </a:spcBef>
              <a:spcAft>
                <a:spcPts val="0"/>
              </a:spcAft>
              <a:buSzPts val="2200"/>
              <a:buFont typeface="Calibri"/>
              <a:buChar char="●"/>
            </a:pPr>
            <a:r>
              <a:rPr lang="en-US" sz="2200">
                <a:latin typeface="Calibri"/>
                <a:ea typeface="Calibri"/>
                <a:cs typeface="Calibri"/>
                <a:sym typeface="Calibri"/>
              </a:rPr>
              <a:t>Even the ones who don’t can access to technology can get it issued from the college </a:t>
            </a:r>
            <a:r>
              <a:rPr lang="en-US" sz="2200">
                <a:latin typeface="Calibri"/>
                <a:ea typeface="Calibri"/>
                <a:cs typeface="Calibri"/>
                <a:sym typeface="Calibri"/>
              </a:rPr>
              <a:t>library.</a:t>
            </a:r>
            <a:endParaRPr sz="2200">
              <a:latin typeface="Calibri"/>
              <a:ea typeface="Calibri"/>
              <a:cs typeface="Calibri"/>
              <a:sym typeface="Calibri"/>
            </a:endParaRPr>
          </a:p>
          <a:p>
            <a:pPr indent="0" lvl="0" marL="457200" rtl="0" algn="l">
              <a:spcBef>
                <a:spcPts val="0"/>
              </a:spcBef>
              <a:spcAft>
                <a:spcPts val="0"/>
              </a:spcAft>
              <a:buNone/>
            </a:pPr>
            <a:r>
              <a:t/>
            </a:r>
            <a:endParaRPr sz="2600"/>
          </a:p>
        </p:txBody>
      </p:sp>
      <p:pic>
        <p:nvPicPr>
          <p:cNvPr id="192" name="Google Shape;192;g11eba18e25b_0_13"/>
          <p:cNvPicPr preferRelativeResize="0"/>
          <p:nvPr/>
        </p:nvPicPr>
        <p:blipFill>
          <a:blip r:embed="rId3">
            <a:alphaModFix/>
          </a:blip>
          <a:stretch>
            <a:fillRect/>
          </a:stretch>
        </p:blipFill>
        <p:spPr>
          <a:xfrm>
            <a:off x="639903" y="1325278"/>
            <a:ext cx="3939750" cy="49102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4"/>
          <p:cNvSpPr txBox="1"/>
          <p:nvPr>
            <p:ph type="title"/>
          </p:nvPr>
        </p:nvSpPr>
        <p:spPr>
          <a:xfrm>
            <a:off x="0" y="152400"/>
            <a:ext cx="10567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sz="3000"/>
              <a:t>   New formats of </a:t>
            </a:r>
            <a:r>
              <a:rPr lang="en-US" sz="3000"/>
              <a:t>Class Instruction Now</a:t>
            </a:r>
            <a:endParaRPr sz="3000"/>
          </a:p>
        </p:txBody>
      </p:sp>
      <p:sp>
        <p:nvSpPr>
          <p:cNvPr id="198" name="Google Shape;198;p4"/>
          <p:cNvSpPr txBox="1"/>
          <p:nvPr>
            <p:ph idx="1" type="body"/>
          </p:nvPr>
        </p:nvSpPr>
        <p:spPr>
          <a:xfrm>
            <a:off x="99725" y="1967500"/>
            <a:ext cx="61794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t/>
            </a:r>
            <a:endParaRPr/>
          </a:p>
          <a:p>
            <a:pPr indent="-374650" lvl="0" marL="457200" marR="0" rtl="0" algn="l">
              <a:lnSpc>
                <a:spcPct val="100000"/>
              </a:lnSpc>
              <a:spcBef>
                <a:spcPts val="0"/>
              </a:spcBef>
              <a:spcAft>
                <a:spcPts val="0"/>
              </a:spcAft>
              <a:buClr>
                <a:srgbClr val="000000"/>
              </a:buClr>
              <a:buSzPts val="2300"/>
              <a:buFont typeface="Calibri"/>
              <a:buChar char="●"/>
            </a:pPr>
            <a:r>
              <a:rPr lang="en-US"/>
              <a:t> </a:t>
            </a:r>
            <a:r>
              <a:rPr lang="en-US" sz="2300">
                <a:solidFill>
                  <a:srgbClr val="000000"/>
                </a:solidFill>
                <a:latin typeface="Calibri"/>
                <a:ea typeface="Calibri"/>
                <a:cs typeface="Calibri"/>
                <a:sym typeface="Calibri"/>
              </a:rPr>
              <a:t>65% of the response towards the online classes which were also recorded</a:t>
            </a:r>
            <a:endParaRPr sz="2300">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2300">
              <a:solidFill>
                <a:srgbClr val="000000"/>
              </a:solidFill>
              <a:latin typeface="Calibri"/>
              <a:ea typeface="Calibri"/>
              <a:cs typeface="Calibri"/>
              <a:sym typeface="Calibri"/>
            </a:endParaRPr>
          </a:p>
          <a:p>
            <a:pPr indent="-374650" lvl="0" marL="457200" marR="0" rtl="0" algn="l">
              <a:lnSpc>
                <a:spcPct val="100000"/>
              </a:lnSpc>
              <a:spcBef>
                <a:spcPts val="0"/>
              </a:spcBef>
              <a:spcAft>
                <a:spcPts val="0"/>
              </a:spcAft>
              <a:buClr>
                <a:srgbClr val="000000"/>
              </a:buClr>
              <a:buSzPts val="2300"/>
              <a:buFont typeface="Calibri"/>
              <a:buChar char="●"/>
            </a:pPr>
            <a:r>
              <a:rPr lang="en-US" sz="2300">
                <a:solidFill>
                  <a:srgbClr val="000000"/>
                </a:solidFill>
                <a:latin typeface="Calibri"/>
                <a:ea typeface="Calibri"/>
                <a:cs typeface="Calibri"/>
                <a:sym typeface="Calibri"/>
              </a:rPr>
              <a:t> Online learning offers flexibility</a:t>
            </a:r>
            <a:endParaRPr sz="2300">
              <a:solidFill>
                <a:srgbClr val="000000"/>
              </a:solidFill>
              <a:latin typeface="Calibri"/>
              <a:ea typeface="Calibri"/>
              <a:cs typeface="Calibri"/>
              <a:sym typeface="Calibri"/>
            </a:endParaRPr>
          </a:p>
          <a:p>
            <a:pPr indent="0" lvl="0" marL="228600" rtl="0" algn="l">
              <a:lnSpc>
                <a:spcPct val="90000"/>
              </a:lnSpc>
              <a:spcBef>
                <a:spcPts val="1000"/>
              </a:spcBef>
              <a:spcAft>
                <a:spcPts val="1600"/>
              </a:spcAft>
              <a:buNone/>
            </a:pPr>
            <a:r>
              <a:t/>
            </a:r>
            <a:endParaRPr/>
          </a:p>
        </p:txBody>
      </p:sp>
      <p:pic>
        <p:nvPicPr>
          <p:cNvPr id="199" name="Google Shape;199;p4"/>
          <p:cNvPicPr preferRelativeResize="0"/>
          <p:nvPr/>
        </p:nvPicPr>
        <p:blipFill>
          <a:blip r:embed="rId3">
            <a:alphaModFix/>
          </a:blip>
          <a:stretch>
            <a:fillRect/>
          </a:stretch>
        </p:blipFill>
        <p:spPr>
          <a:xfrm>
            <a:off x="5533825" y="1478100"/>
            <a:ext cx="6658174" cy="4572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g11e8d61d80f_1_16"/>
          <p:cNvSpPr txBox="1"/>
          <p:nvPr/>
        </p:nvSpPr>
        <p:spPr>
          <a:xfrm>
            <a:off x="7511950" y="721000"/>
            <a:ext cx="410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68" name="Google Shape;68;g11e8d61d80f_1_16"/>
          <p:cNvSpPr txBox="1"/>
          <p:nvPr/>
        </p:nvSpPr>
        <p:spPr>
          <a:xfrm>
            <a:off x="7900875" y="1643550"/>
            <a:ext cx="3891900" cy="3724800"/>
          </a:xfrm>
          <a:prstGeom prst="rect">
            <a:avLst/>
          </a:prstGeom>
          <a:noFill/>
          <a:ln>
            <a:noFill/>
          </a:ln>
        </p:spPr>
        <p:txBody>
          <a:bodyPr anchorCtr="0" anchor="t" bIns="91425" lIns="91425" spcFirstLastPara="1" rIns="91425" wrap="square" tIns="91425">
            <a:spAutoFit/>
          </a:bodyPr>
          <a:lstStyle/>
          <a:p>
            <a:pPr indent="-374650" lvl="0" marL="457200" marR="0" rtl="0" algn="l">
              <a:lnSpc>
                <a:spcPct val="100000"/>
              </a:lnSpc>
              <a:spcBef>
                <a:spcPts val="0"/>
              </a:spcBef>
              <a:spcAft>
                <a:spcPts val="0"/>
              </a:spcAft>
              <a:buSzPts val="2300"/>
              <a:buFont typeface="Calibri"/>
              <a:buChar char="●"/>
            </a:pPr>
            <a:r>
              <a:rPr lang="en-US" sz="2300">
                <a:latin typeface="Calibri"/>
                <a:ea typeface="Calibri"/>
                <a:cs typeface="Calibri"/>
                <a:sym typeface="Calibri"/>
              </a:rPr>
              <a:t>Every mode of education was impacted</a:t>
            </a:r>
            <a:endParaRPr sz="2300">
              <a:latin typeface="Calibri"/>
              <a:ea typeface="Calibri"/>
              <a:cs typeface="Calibri"/>
              <a:sym typeface="Calibri"/>
            </a:endParaRPr>
          </a:p>
          <a:p>
            <a:pPr indent="0" lvl="0" marL="457200" marR="0" rtl="0" algn="l">
              <a:lnSpc>
                <a:spcPct val="100000"/>
              </a:lnSpc>
              <a:spcBef>
                <a:spcPts val="0"/>
              </a:spcBef>
              <a:spcAft>
                <a:spcPts val="0"/>
              </a:spcAft>
              <a:buNone/>
            </a:pPr>
            <a:r>
              <a:t/>
            </a:r>
            <a:endParaRPr sz="2300">
              <a:latin typeface="Calibri"/>
              <a:ea typeface="Calibri"/>
              <a:cs typeface="Calibri"/>
              <a:sym typeface="Calibri"/>
            </a:endParaRPr>
          </a:p>
          <a:p>
            <a:pPr indent="-374650" lvl="0" marL="457200" marR="0" rtl="0" algn="l">
              <a:lnSpc>
                <a:spcPct val="100000"/>
              </a:lnSpc>
              <a:spcBef>
                <a:spcPts val="0"/>
              </a:spcBef>
              <a:spcAft>
                <a:spcPts val="0"/>
              </a:spcAft>
              <a:buSzPts val="2300"/>
              <a:buFont typeface="Calibri"/>
              <a:buChar char="●"/>
            </a:pPr>
            <a:r>
              <a:rPr lang="en-US" sz="2300">
                <a:latin typeface="Calibri"/>
                <a:ea typeface="Calibri"/>
                <a:cs typeface="Calibri"/>
                <a:sym typeface="Calibri"/>
              </a:rPr>
              <a:t>As schools went hybrid and online, most lives were disrupted</a:t>
            </a:r>
            <a:endParaRPr sz="2300">
              <a:latin typeface="Calibri"/>
              <a:ea typeface="Calibri"/>
              <a:cs typeface="Calibri"/>
              <a:sym typeface="Calibri"/>
            </a:endParaRPr>
          </a:p>
          <a:p>
            <a:pPr indent="0" lvl="0" marL="457200" marR="0" rtl="0" algn="l">
              <a:lnSpc>
                <a:spcPct val="100000"/>
              </a:lnSpc>
              <a:spcBef>
                <a:spcPts val="0"/>
              </a:spcBef>
              <a:spcAft>
                <a:spcPts val="0"/>
              </a:spcAft>
              <a:buNone/>
            </a:pPr>
            <a:r>
              <a:t/>
            </a:r>
            <a:endParaRPr sz="2300">
              <a:latin typeface="Calibri"/>
              <a:ea typeface="Calibri"/>
              <a:cs typeface="Calibri"/>
              <a:sym typeface="Calibri"/>
            </a:endParaRPr>
          </a:p>
          <a:p>
            <a:pPr indent="-374650" lvl="0" marL="457200" marR="0" rtl="0" algn="l">
              <a:lnSpc>
                <a:spcPct val="100000"/>
              </a:lnSpc>
              <a:spcBef>
                <a:spcPts val="0"/>
              </a:spcBef>
              <a:spcAft>
                <a:spcPts val="0"/>
              </a:spcAft>
              <a:buSzPts val="2300"/>
              <a:buFont typeface="Calibri"/>
              <a:buChar char="●"/>
            </a:pPr>
            <a:r>
              <a:rPr lang="en-US" sz="2300">
                <a:latin typeface="Calibri"/>
                <a:ea typeface="Calibri"/>
                <a:cs typeface="Calibri"/>
                <a:sym typeface="Calibri"/>
              </a:rPr>
              <a:t>The percentage </a:t>
            </a:r>
            <a:r>
              <a:rPr lang="en-US" sz="2300">
                <a:latin typeface="Calibri"/>
                <a:ea typeface="Calibri"/>
                <a:cs typeface="Calibri"/>
                <a:sym typeface="Calibri"/>
              </a:rPr>
              <a:t>change</a:t>
            </a:r>
            <a:r>
              <a:rPr lang="en-US" sz="2300">
                <a:latin typeface="Calibri"/>
                <a:ea typeface="Calibri"/>
                <a:cs typeface="Calibri"/>
                <a:sym typeface="Calibri"/>
              </a:rPr>
              <a:t> in modes of </a:t>
            </a:r>
            <a:r>
              <a:rPr lang="en-US" sz="2300">
                <a:latin typeface="Calibri"/>
                <a:ea typeface="Calibri"/>
                <a:cs typeface="Calibri"/>
                <a:sym typeface="Calibri"/>
              </a:rPr>
              <a:t>education</a:t>
            </a:r>
            <a:r>
              <a:rPr lang="en-US" sz="2300">
                <a:latin typeface="Calibri"/>
                <a:ea typeface="Calibri"/>
                <a:cs typeface="Calibri"/>
                <a:sym typeface="Calibri"/>
              </a:rPr>
              <a:t> is shown here </a:t>
            </a:r>
            <a:endParaRPr sz="2300">
              <a:latin typeface="Calibri"/>
              <a:ea typeface="Calibri"/>
              <a:cs typeface="Calibri"/>
              <a:sym typeface="Calibri"/>
            </a:endParaRPr>
          </a:p>
        </p:txBody>
      </p:sp>
      <p:pic>
        <p:nvPicPr>
          <p:cNvPr id="69" name="Google Shape;69;g11e8d61d80f_1_16"/>
          <p:cNvPicPr preferRelativeResize="0"/>
          <p:nvPr/>
        </p:nvPicPr>
        <p:blipFill>
          <a:blip r:embed="rId3">
            <a:alphaModFix/>
          </a:blip>
          <a:stretch>
            <a:fillRect/>
          </a:stretch>
        </p:blipFill>
        <p:spPr>
          <a:xfrm>
            <a:off x="110675" y="89475"/>
            <a:ext cx="7103299" cy="6739028"/>
          </a:xfrm>
          <a:prstGeom prst="rect">
            <a:avLst/>
          </a:prstGeom>
          <a:noFill/>
          <a:ln>
            <a:noFill/>
          </a:ln>
        </p:spPr>
      </p:pic>
      <p:sp>
        <p:nvSpPr>
          <p:cNvPr id="70" name="Google Shape;70;g11e8d61d80f_1_16"/>
          <p:cNvSpPr txBox="1"/>
          <p:nvPr>
            <p:ph type="title"/>
          </p:nvPr>
        </p:nvSpPr>
        <p:spPr>
          <a:xfrm>
            <a:off x="7246800" y="89475"/>
            <a:ext cx="49452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sz="3000"/>
              <a:t>Modes of E</a:t>
            </a:r>
            <a:r>
              <a:rPr lang="en-US" sz="3000"/>
              <a:t>ducation changed </a:t>
            </a:r>
            <a:endParaRPr sz="3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sz="3000"/>
              <a:t>Understanding The Exam Preference of Students: In-Class Survey</a:t>
            </a:r>
            <a:endParaRPr sz="3000"/>
          </a:p>
        </p:txBody>
      </p:sp>
      <p:cxnSp>
        <p:nvCxnSpPr>
          <p:cNvPr id="205" name="Google Shape;205;p5"/>
          <p:cNvCxnSpPr/>
          <p:nvPr/>
        </p:nvCxnSpPr>
        <p:spPr>
          <a:xfrm flipH="1">
            <a:off x="5817575" y="1836650"/>
            <a:ext cx="9000" cy="4704600"/>
          </a:xfrm>
          <a:prstGeom prst="straightConnector1">
            <a:avLst/>
          </a:prstGeom>
          <a:noFill/>
          <a:ln cap="flat" cmpd="sng" w="9525">
            <a:solidFill>
              <a:schemeClr val="dk2"/>
            </a:solidFill>
            <a:prstDash val="solid"/>
            <a:round/>
            <a:headEnd len="med" w="med" type="none"/>
            <a:tailEnd len="med" w="med" type="none"/>
          </a:ln>
        </p:spPr>
      </p:cxnSp>
      <p:pic>
        <p:nvPicPr>
          <p:cNvPr id="206" name="Google Shape;206;p5"/>
          <p:cNvPicPr preferRelativeResize="0"/>
          <p:nvPr/>
        </p:nvPicPr>
        <p:blipFill>
          <a:blip r:embed="rId3">
            <a:alphaModFix/>
          </a:blip>
          <a:stretch>
            <a:fillRect/>
          </a:stretch>
        </p:blipFill>
        <p:spPr>
          <a:xfrm>
            <a:off x="0" y="2014950"/>
            <a:ext cx="5467050" cy="4526300"/>
          </a:xfrm>
          <a:prstGeom prst="rect">
            <a:avLst/>
          </a:prstGeom>
          <a:noFill/>
          <a:ln>
            <a:noFill/>
          </a:ln>
        </p:spPr>
      </p:pic>
      <p:pic>
        <p:nvPicPr>
          <p:cNvPr id="207" name="Google Shape;207;p5"/>
          <p:cNvPicPr preferRelativeResize="0"/>
          <p:nvPr/>
        </p:nvPicPr>
        <p:blipFill>
          <a:blip r:embed="rId4">
            <a:alphaModFix/>
          </a:blip>
          <a:stretch>
            <a:fillRect/>
          </a:stretch>
        </p:blipFill>
        <p:spPr>
          <a:xfrm>
            <a:off x="5978975" y="2014951"/>
            <a:ext cx="6060625" cy="43684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11f492a80d5_0_4"/>
          <p:cNvSpPr txBox="1"/>
          <p:nvPr>
            <p:ph type="title"/>
          </p:nvPr>
        </p:nvSpPr>
        <p:spPr>
          <a:xfrm>
            <a:off x="838200" y="165700"/>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Conclusion</a:t>
            </a:r>
            <a:endParaRPr/>
          </a:p>
        </p:txBody>
      </p:sp>
      <p:pic>
        <p:nvPicPr>
          <p:cNvPr id="213" name="Google Shape;213;g11f492a80d5_0_4"/>
          <p:cNvPicPr preferRelativeResize="0"/>
          <p:nvPr/>
        </p:nvPicPr>
        <p:blipFill rotWithShape="1">
          <a:blip r:embed="rId3">
            <a:alphaModFix/>
          </a:blip>
          <a:srcRect b="0" l="0" r="1690" t="0"/>
          <a:stretch/>
        </p:blipFill>
        <p:spPr>
          <a:xfrm>
            <a:off x="6300275" y="2374475"/>
            <a:ext cx="5339149" cy="4058011"/>
          </a:xfrm>
          <a:prstGeom prst="rect">
            <a:avLst/>
          </a:prstGeom>
          <a:noFill/>
          <a:ln>
            <a:noFill/>
          </a:ln>
        </p:spPr>
      </p:pic>
      <p:sp>
        <p:nvSpPr>
          <p:cNvPr id="214" name="Google Shape;214;g11f492a80d5_0_4"/>
          <p:cNvSpPr txBox="1"/>
          <p:nvPr/>
        </p:nvSpPr>
        <p:spPr>
          <a:xfrm>
            <a:off x="963875" y="1407050"/>
            <a:ext cx="106029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200"/>
              <a:t>Hybrid</a:t>
            </a:r>
            <a:r>
              <a:rPr b="1" lang="en-US" sz="2200"/>
              <a:t> </a:t>
            </a:r>
            <a:r>
              <a:rPr b="1" lang="en-US" sz="2200"/>
              <a:t>classes</a:t>
            </a:r>
            <a:r>
              <a:rPr b="1" lang="en-US" sz="2200"/>
              <a:t> are the most effective method of instruction and are </a:t>
            </a:r>
            <a:r>
              <a:rPr b="1" lang="en-US" sz="2200"/>
              <a:t>preferred</a:t>
            </a:r>
            <a:r>
              <a:rPr b="1" lang="en-US" sz="2200"/>
              <a:t> by students worldwide</a:t>
            </a:r>
            <a:endParaRPr b="1" sz="2200"/>
          </a:p>
        </p:txBody>
      </p:sp>
      <p:pic>
        <p:nvPicPr>
          <p:cNvPr id="215" name="Google Shape;215;g11f492a80d5_0_4"/>
          <p:cNvPicPr preferRelativeResize="0"/>
          <p:nvPr/>
        </p:nvPicPr>
        <p:blipFill>
          <a:blip r:embed="rId4">
            <a:alphaModFix/>
          </a:blip>
          <a:stretch>
            <a:fillRect/>
          </a:stretch>
        </p:blipFill>
        <p:spPr>
          <a:xfrm>
            <a:off x="572525" y="2374475"/>
            <a:ext cx="5394330" cy="4058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11fb1cc9276_7_2"/>
          <p:cNvSpPr txBox="1"/>
          <p:nvPr>
            <p:ph type="title"/>
          </p:nvPr>
        </p:nvSpPr>
        <p:spPr>
          <a:xfrm>
            <a:off x="838200" y="2766150"/>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Thank you</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f3c395fdd9_3_3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Data and code repository</a:t>
            </a:r>
            <a:endParaRPr/>
          </a:p>
        </p:txBody>
      </p:sp>
      <p:sp>
        <p:nvSpPr>
          <p:cNvPr id="226" name="Google Shape;226;gf3c395fdd9_3_36"/>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lnSpc>
                <a:spcPct val="100000"/>
              </a:lnSpc>
              <a:spcBef>
                <a:spcPts val="0"/>
              </a:spcBef>
              <a:spcAft>
                <a:spcPts val="0"/>
              </a:spcAft>
              <a:buNone/>
            </a:pPr>
            <a:r>
              <a:rPr lang="en-US" sz="1600">
                <a:solidFill>
                  <a:schemeClr val="dk1"/>
                </a:solidFill>
              </a:rPr>
              <a:t>Data Source:</a:t>
            </a:r>
            <a:r>
              <a:rPr lang="en-US" sz="1000">
                <a:solidFill>
                  <a:schemeClr val="dk1"/>
                </a:solidFill>
              </a:rPr>
              <a:t> </a:t>
            </a:r>
            <a:r>
              <a:rPr lang="en-US" sz="1000" u="sng">
                <a:solidFill>
                  <a:schemeClr val="hlink"/>
                </a:solidFill>
                <a:hlinkClick r:id="rId3"/>
              </a:rPr>
              <a:t>https://docs.google.com/spreadsheets/d/1fQD7oToA65oXNQN0_y5rbkAXTkUKHm0b/edit#gid=896115791</a:t>
            </a:r>
            <a:endParaRPr sz="1000" u="sng">
              <a:solidFill>
                <a:schemeClr val="accent1"/>
              </a:solidFill>
            </a:endParaRPr>
          </a:p>
          <a:p>
            <a:pPr indent="0" lvl="0" marL="0" rtl="0" algn="l">
              <a:lnSpc>
                <a:spcPct val="100000"/>
              </a:lnSpc>
              <a:spcBef>
                <a:spcPts val="0"/>
              </a:spcBef>
              <a:spcAft>
                <a:spcPts val="0"/>
              </a:spcAft>
              <a:buNone/>
            </a:pPr>
            <a:r>
              <a:t/>
            </a:r>
            <a:endParaRPr sz="1000" u="sng">
              <a:solidFill>
                <a:schemeClr val="accent1"/>
              </a:solidFill>
            </a:endParaRPr>
          </a:p>
          <a:p>
            <a:pPr indent="0" lvl="0" marL="0" rtl="0" algn="l">
              <a:spcBef>
                <a:spcPts val="1000"/>
              </a:spcBef>
              <a:spcAft>
                <a:spcPts val="0"/>
              </a:spcAft>
              <a:buNone/>
            </a:pPr>
            <a:r>
              <a:rPr lang="en-US" sz="1600">
                <a:solidFill>
                  <a:schemeClr val="dk1"/>
                </a:solidFill>
              </a:rPr>
              <a:t>Code</a:t>
            </a:r>
            <a:r>
              <a:rPr lang="en-US" sz="1000">
                <a:solidFill>
                  <a:schemeClr val="dk1"/>
                </a:solidFill>
              </a:rPr>
              <a:t>: </a:t>
            </a:r>
            <a:r>
              <a:rPr lang="en-US" sz="1600" u="sng">
                <a:solidFill>
                  <a:schemeClr val="hlink"/>
                </a:solidFill>
                <a:hlinkClick r:id="rId4"/>
              </a:rPr>
              <a:t>https://colab.research.google.com/drive/18tprboq6gTyXFptsnsHNYVui67jOCgP_?usp=sharing</a:t>
            </a:r>
            <a:endParaRPr sz="1600" u="sng">
              <a:solidFill>
                <a:schemeClr val="accent1"/>
              </a:solidFill>
            </a:endParaRPr>
          </a:p>
          <a:p>
            <a:pPr indent="0" lvl="0" marL="0" rtl="0" algn="l">
              <a:spcBef>
                <a:spcPts val="1600"/>
              </a:spcBef>
              <a:spcAft>
                <a:spcPts val="0"/>
              </a:spcAft>
              <a:buNone/>
            </a:pPr>
            <a:r>
              <a:rPr lang="en-US" sz="1600">
                <a:solidFill>
                  <a:schemeClr val="dk1"/>
                </a:solidFill>
              </a:rPr>
              <a:t>Our </a:t>
            </a:r>
            <a:r>
              <a:rPr lang="en-US" sz="1600">
                <a:solidFill>
                  <a:schemeClr val="dk1"/>
                </a:solidFill>
              </a:rPr>
              <a:t>survey</a:t>
            </a:r>
            <a:r>
              <a:rPr lang="en-US" sz="1600">
                <a:solidFill>
                  <a:schemeClr val="dk1"/>
                </a:solidFill>
              </a:rPr>
              <a:t>: </a:t>
            </a:r>
            <a:r>
              <a:rPr lang="en-US" sz="1600" u="sng">
                <a:solidFill>
                  <a:schemeClr val="accent1"/>
                </a:solidFill>
              </a:rPr>
              <a:t>https://baruch.az1.qualtrics.com/jfe/form/SV_8qW3KPLU83eNFTU</a:t>
            </a:r>
            <a:endParaRPr sz="1600" u="sng">
              <a:solidFill>
                <a:schemeClr val="accent1"/>
              </a:solidFill>
            </a:endParaRPr>
          </a:p>
          <a:p>
            <a:pPr indent="0" lvl="0" marL="0" rtl="0" algn="l">
              <a:spcBef>
                <a:spcPts val="1600"/>
              </a:spcBef>
              <a:spcAft>
                <a:spcPts val="0"/>
              </a:spcAft>
              <a:buNone/>
            </a:pPr>
            <a:r>
              <a:rPr lang="en-US" sz="1600">
                <a:solidFill>
                  <a:schemeClr val="dk1"/>
                </a:solidFill>
              </a:rPr>
              <a:t>Worldwide survey: </a:t>
            </a:r>
            <a:r>
              <a:rPr lang="en-US" sz="1600" u="sng">
                <a:solidFill>
                  <a:schemeClr val="hlink"/>
                </a:solidFill>
                <a:hlinkClick r:id="rId5"/>
              </a:rPr>
              <a:t>https://data.mendeley.com/datasets/88y3nffs82/5</a:t>
            </a:r>
            <a:endParaRPr sz="1600" u="sng">
              <a:solidFill>
                <a:schemeClr val="accent1"/>
              </a:solidFill>
            </a:endParaRPr>
          </a:p>
          <a:p>
            <a:pPr indent="0" lvl="0" marL="0" rtl="0" algn="l">
              <a:spcBef>
                <a:spcPts val="1600"/>
              </a:spcBef>
              <a:spcAft>
                <a:spcPts val="0"/>
              </a:spcAft>
              <a:buNone/>
            </a:pPr>
            <a:r>
              <a:rPr lang="en-US" sz="1600">
                <a:solidFill>
                  <a:schemeClr val="dk1"/>
                </a:solidFill>
              </a:rPr>
              <a:t>Tableau map: </a:t>
            </a:r>
            <a:r>
              <a:rPr lang="en-US" sz="1600" u="sng">
                <a:solidFill>
                  <a:schemeClr val="hlink"/>
                </a:solidFill>
                <a:hlinkClick r:id="rId6"/>
              </a:rPr>
              <a:t>https://public.tableau.com/shared/PFNWWXKTP?:display_count=n&amp;:origin=viz_share_link</a:t>
            </a:r>
            <a:r>
              <a:rPr lang="en-US" sz="1600">
                <a:solidFill>
                  <a:schemeClr val="dk1"/>
                </a:solidFill>
              </a:rPr>
              <a:t> </a:t>
            </a:r>
            <a:endParaRPr sz="1600">
              <a:solidFill>
                <a:schemeClr val="dk1"/>
              </a:solidFill>
            </a:endParaRPr>
          </a:p>
          <a:p>
            <a:pPr indent="0" lvl="0" marL="0" rtl="0" algn="l">
              <a:spcBef>
                <a:spcPts val="1600"/>
              </a:spcBef>
              <a:spcAft>
                <a:spcPts val="1600"/>
              </a:spcAft>
              <a:buNone/>
            </a:pPr>
            <a:r>
              <a:t/>
            </a:r>
            <a:endParaRPr sz="2200" u="sng">
              <a:solidFill>
                <a:schemeClr val="accen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g11f2d8dea29_1_0"/>
          <p:cNvSpPr txBox="1"/>
          <p:nvPr>
            <p:ph type="title"/>
          </p:nvPr>
        </p:nvSpPr>
        <p:spPr>
          <a:xfrm>
            <a:off x="3520225" y="37550"/>
            <a:ext cx="56970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sz="3000"/>
              <a:t>Our datasets covers the globe</a:t>
            </a:r>
            <a:endParaRPr sz="3000"/>
          </a:p>
        </p:txBody>
      </p:sp>
      <p:pic>
        <p:nvPicPr>
          <p:cNvPr id="76" name="Google Shape;76;g11f2d8dea29_1_0"/>
          <p:cNvPicPr preferRelativeResize="0"/>
          <p:nvPr/>
        </p:nvPicPr>
        <p:blipFill>
          <a:blip r:embed="rId3">
            <a:alphaModFix/>
          </a:blip>
          <a:stretch>
            <a:fillRect/>
          </a:stretch>
        </p:blipFill>
        <p:spPr>
          <a:xfrm>
            <a:off x="86363" y="1096863"/>
            <a:ext cx="12019273" cy="52738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g12067364001_0_24"/>
          <p:cNvPicPr preferRelativeResize="0"/>
          <p:nvPr/>
        </p:nvPicPr>
        <p:blipFill>
          <a:blip r:embed="rId3">
            <a:alphaModFix/>
          </a:blip>
          <a:stretch>
            <a:fillRect/>
          </a:stretch>
        </p:blipFill>
        <p:spPr>
          <a:xfrm>
            <a:off x="416563" y="0"/>
            <a:ext cx="11358876" cy="6858001"/>
          </a:xfrm>
          <a:prstGeom prst="rect">
            <a:avLst/>
          </a:prstGeom>
          <a:noFill/>
          <a:ln>
            <a:noFill/>
          </a:ln>
        </p:spPr>
      </p:pic>
      <p:sp>
        <p:nvSpPr>
          <p:cNvPr id="82" name="Google Shape;82;g12067364001_0_24"/>
          <p:cNvSpPr txBox="1"/>
          <p:nvPr>
            <p:ph type="title"/>
          </p:nvPr>
        </p:nvSpPr>
        <p:spPr>
          <a:xfrm>
            <a:off x="3129225" y="-132950"/>
            <a:ext cx="6487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Evaluation of online classes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3"/>
          <p:cNvSpPr txBox="1"/>
          <p:nvPr/>
        </p:nvSpPr>
        <p:spPr>
          <a:xfrm>
            <a:off x="299125" y="238975"/>
            <a:ext cx="7378800" cy="15699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US" sz="3000">
                <a:solidFill>
                  <a:schemeClr val="dk1"/>
                </a:solidFill>
              </a:rPr>
              <a:t>Lack of focus during online teaching has taken a toll on the morale and performance of a student</a:t>
            </a:r>
            <a:endParaRPr sz="3000">
              <a:latin typeface="Calibri"/>
              <a:ea typeface="Calibri"/>
              <a:cs typeface="Calibri"/>
              <a:sym typeface="Calibri"/>
            </a:endParaRPr>
          </a:p>
        </p:txBody>
      </p:sp>
      <p:pic>
        <p:nvPicPr>
          <p:cNvPr id="88" name="Google Shape;88;p3"/>
          <p:cNvPicPr preferRelativeResize="0"/>
          <p:nvPr/>
        </p:nvPicPr>
        <p:blipFill>
          <a:blip r:embed="rId3">
            <a:alphaModFix/>
          </a:blip>
          <a:stretch>
            <a:fillRect/>
          </a:stretch>
        </p:blipFill>
        <p:spPr>
          <a:xfrm>
            <a:off x="449675" y="2113675"/>
            <a:ext cx="6065427" cy="4667150"/>
          </a:xfrm>
          <a:prstGeom prst="rect">
            <a:avLst/>
          </a:prstGeom>
          <a:noFill/>
          <a:ln>
            <a:noFill/>
          </a:ln>
        </p:spPr>
      </p:pic>
      <p:pic>
        <p:nvPicPr>
          <p:cNvPr id="89" name="Google Shape;89;p3"/>
          <p:cNvPicPr preferRelativeResize="0"/>
          <p:nvPr/>
        </p:nvPicPr>
        <p:blipFill>
          <a:blip r:embed="rId4">
            <a:alphaModFix/>
          </a:blip>
          <a:stretch>
            <a:fillRect/>
          </a:stretch>
        </p:blipFill>
        <p:spPr>
          <a:xfrm>
            <a:off x="7558100" y="96904"/>
            <a:ext cx="4449176" cy="3288846"/>
          </a:xfrm>
          <a:prstGeom prst="rect">
            <a:avLst/>
          </a:prstGeom>
          <a:noFill/>
          <a:ln>
            <a:noFill/>
          </a:ln>
        </p:spPr>
      </p:pic>
      <p:pic>
        <p:nvPicPr>
          <p:cNvPr id="90" name="Google Shape;90;p3"/>
          <p:cNvPicPr preferRelativeResize="0"/>
          <p:nvPr/>
        </p:nvPicPr>
        <p:blipFill>
          <a:blip r:embed="rId5">
            <a:alphaModFix/>
          </a:blip>
          <a:stretch>
            <a:fillRect/>
          </a:stretch>
        </p:blipFill>
        <p:spPr>
          <a:xfrm>
            <a:off x="7558067" y="3481775"/>
            <a:ext cx="4449183" cy="329614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g12067364001_0_10"/>
          <p:cNvPicPr preferRelativeResize="0"/>
          <p:nvPr/>
        </p:nvPicPr>
        <p:blipFill>
          <a:blip r:embed="rId3">
            <a:alphaModFix/>
          </a:blip>
          <a:stretch>
            <a:fillRect/>
          </a:stretch>
        </p:blipFill>
        <p:spPr>
          <a:xfrm>
            <a:off x="5556400" y="1501775"/>
            <a:ext cx="6467875" cy="4685451"/>
          </a:xfrm>
          <a:prstGeom prst="rect">
            <a:avLst/>
          </a:prstGeom>
          <a:noFill/>
          <a:ln>
            <a:noFill/>
          </a:ln>
        </p:spPr>
      </p:pic>
      <p:sp>
        <p:nvSpPr>
          <p:cNvPr id="96" name="Google Shape;96;g12067364001_0_10"/>
          <p:cNvSpPr txBox="1"/>
          <p:nvPr/>
        </p:nvSpPr>
        <p:spPr>
          <a:xfrm>
            <a:off x="274175" y="342650"/>
            <a:ext cx="60813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latin typeface="Calibri"/>
                <a:ea typeface="Calibri"/>
                <a:cs typeface="Calibri"/>
                <a:sym typeface="Calibri"/>
              </a:rPr>
              <a:t>Relationship between Time spent on Online classes and Time spent on Social Media</a:t>
            </a:r>
            <a:endParaRPr sz="3000">
              <a:latin typeface="Calibri"/>
              <a:ea typeface="Calibri"/>
              <a:cs typeface="Calibri"/>
              <a:sym typeface="Calibri"/>
            </a:endParaRPr>
          </a:p>
        </p:txBody>
      </p:sp>
      <p:sp>
        <p:nvSpPr>
          <p:cNvPr id="97" name="Google Shape;97;g12067364001_0_10"/>
          <p:cNvSpPr txBox="1"/>
          <p:nvPr/>
        </p:nvSpPr>
        <p:spPr>
          <a:xfrm>
            <a:off x="350375" y="1982100"/>
            <a:ext cx="4888800" cy="3370800"/>
          </a:xfrm>
          <a:prstGeom prst="rect">
            <a:avLst/>
          </a:prstGeom>
          <a:noFill/>
          <a:ln>
            <a:noFill/>
          </a:ln>
        </p:spPr>
        <p:txBody>
          <a:bodyPr anchorCtr="0" anchor="t" bIns="91425" lIns="91425" spcFirstLastPara="1" rIns="91425" wrap="square" tIns="91425">
            <a:spAutoFit/>
          </a:bodyPr>
          <a:lstStyle/>
          <a:p>
            <a:pPr indent="-374650" lvl="0" marL="457200" marR="0" rtl="0" algn="l">
              <a:lnSpc>
                <a:spcPct val="100000"/>
              </a:lnSpc>
              <a:spcBef>
                <a:spcPts val="0"/>
              </a:spcBef>
              <a:spcAft>
                <a:spcPts val="0"/>
              </a:spcAft>
              <a:buSzPts val="2300"/>
              <a:buFont typeface="Calibri"/>
              <a:buChar char="●"/>
            </a:pPr>
            <a:r>
              <a:rPr lang="en-US" sz="2300">
                <a:latin typeface="Calibri"/>
                <a:ea typeface="Calibri"/>
                <a:cs typeface="Calibri"/>
                <a:sym typeface="Calibri"/>
              </a:rPr>
              <a:t>On average students are spending more time on social media compared to online classes</a:t>
            </a:r>
            <a:endParaRPr sz="2300">
              <a:latin typeface="Calibri"/>
              <a:ea typeface="Calibri"/>
              <a:cs typeface="Calibri"/>
              <a:sym typeface="Calibri"/>
            </a:endParaRPr>
          </a:p>
          <a:p>
            <a:pPr indent="0" lvl="0" marL="457200" marR="0" rtl="0" algn="l">
              <a:lnSpc>
                <a:spcPct val="100000"/>
              </a:lnSpc>
              <a:spcBef>
                <a:spcPts val="0"/>
              </a:spcBef>
              <a:spcAft>
                <a:spcPts val="0"/>
              </a:spcAft>
              <a:buNone/>
            </a:pPr>
            <a:r>
              <a:t/>
            </a:r>
            <a:endParaRPr sz="2300">
              <a:latin typeface="Calibri"/>
              <a:ea typeface="Calibri"/>
              <a:cs typeface="Calibri"/>
              <a:sym typeface="Calibri"/>
            </a:endParaRPr>
          </a:p>
          <a:p>
            <a:pPr indent="-374650" lvl="0" marL="457200" marR="0" rtl="0" algn="l">
              <a:lnSpc>
                <a:spcPct val="100000"/>
              </a:lnSpc>
              <a:spcBef>
                <a:spcPts val="0"/>
              </a:spcBef>
              <a:spcAft>
                <a:spcPts val="0"/>
              </a:spcAft>
              <a:buSzPts val="2300"/>
              <a:buFont typeface="Calibri"/>
              <a:buChar char="●"/>
            </a:pPr>
            <a:r>
              <a:rPr lang="en-US" sz="2300">
                <a:latin typeface="Calibri"/>
                <a:ea typeface="Calibri"/>
                <a:cs typeface="Calibri"/>
                <a:sym typeface="Calibri"/>
              </a:rPr>
              <a:t>The Laptop/Desktop (Green) line in the chart is slightly tilted which indicates that </a:t>
            </a:r>
            <a:r>
              <a:rPr lang="en-US" sz="2300">
                <a:latin typeface="Calibri"/>
                <a:ea typeface="Calibri"/>
                <a:cs typeface="Calibri"/>
                <a:sym typeface="Calibri"/>
              </a:rPr>
              <a:t>students using Laptops/Desktops tend to spend more time on Social media. </a:t>
            </a:r>
            <a:endParaRPr sz="23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g12067364001_0_15"/>
          <p:cNvSpPr txBox="1"/>
          <p:nvPr/>
        </p:nvSpPr>
        <p:spPr>
          <a:xfrm>
            <a:off x="350100" y="1620675"/>
            <a:ext cx="4350600" cy="3016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2300">
                <a:latin typeface="Calibri"/>
                <a:ea typeface="Calibri"/>
                <a:cs typeface="Calibri"/>
                <a:sym typeface="Calibri"/>
              </a:rPr>
              <a:t>An increase in workload due to online classes has had a negative impact on students who are also working. They now have to prioritize between their job and education which could have an adverse effect on their performance at college.</a:t>
            </a:r>
            <a:endParaRPr sz="2300">
              <a:latin typeface="Calibri"/>
              <a:ea typeface="Calibri"/>
              <a:cs typeface="Calibri"/>
              <a:sym typeface="Calibri"/>
            </a:endParaRPr>
          </a:p>
        </p:txBody>
      </p:sp>
      <p:pic>
        <p:nvPicPr>
          <p:cNvPr id="103" name="Google Shape;103;g12067364001_0_15"/>
          <p:cNvPicPr preferRelativeResize="0"/>
          <p:nvPr/>
        </p:nvPicPr>
        <p:blipFill>
          <a:blip r:embed="rId3">
            <a:alphaModFix/>
          </a:blip>
          <a:stretch>
            <a:fillRect/>
          </a:stretch>
        </p:blipFill>
        <p:spPr>
          <a:xfrm>
            <a:off x="4944600" y="547151"/>
            <a:ext cx="7116900" cy="57391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g12067364001_0_34"/>
          <p:cNvSpPr txBox="1"/>
          <p:nvPr/>
        </p:nvSpPr>
        <p:spPr>
          <a:xfrm>
            <a:off x="357725" y="1817625"/>
            <a:ext cx="5877300" cy="3016800"/>
          </a:xfrm>
          <a:prstGeom prst="rect">
            <a:avLst/>
          </a:prstGeom>
          <a:noFill/>
          <a:ln>
            <a:noFill/>
          </a:ln>
        </p:spPr>
        <p:txBody>
          <a:bodyPr anchorCtr="0" anchor="t" bIns="91425" lIns="91425" spcFirstLastPara="1" rIns="91425" wrap="square" tIns="91425">
            <a:spAutoFit/>
          </a:bodyPr>
          <a:lstStyle/>
          <a:p>
            <a:pPr indent="-374650" lvl="0" marL="457200" rtl="0" algn="l">
              <a:spcBef>
                <a:spcPts val="0"/>
              </a:spcBef>
              <a:spcAft>
                <a:spcPts val="0"/>
              </a:spcAft>
              <a:buSzPts val="2300"/>
              <a:buFont typeface="Calibri"/>
              <a:buChar char="●"/>
            </a:pPr>
            <a:r>
              <a:rPr lang="en-US" sz="2300">
                <a:latin typeface="Calibri"/>
                <a:ea typeface="Calibri"/>
                <a:cs typeface="Calibri"/>
                <a:sym typeface="Calibri"/>
              </a:rPr>
              <a:t>Lack of resources to support online education</a:t>
            </a:r>
            <a:endParaRPr sz="2300">
              <a:latin typeface="Calibri"/>
              <a:ea typeface="Calibri"/>
              <a:cs typeface="Calibri"/>
              <a:sym typeface="Calibri"/>
            </a:endParaRPr>
          </a:p>
          <a:p>
            <a:pPr indent="-374650" lvl="0" marL="457200" rtl="0" algn="l">
              <a:spcBef>
                <a:spcPts val="0"/>
              </a:spcBef>
              <a:spcAft>
                <a:spcPts val="0"/>
              </a:spcAft>
              <a:buSzPts val="2300"/>
              <a:buFont typeface="Calibri"/>
              <a:buChar char="●"/>
            </a:pPr>
            <a:r>
              <a:rPr lang="en-US" sz="2300">
                <a:latin typeface="Calibri"/>
                <a:ea typeface="Calibri"/>
                <a:cs typeface="Calibri"/>
                <a:sym typeface="Calibri"/>
              </a:rPr>
              <a:t>Inability to manage </a:t>
            </a:r>
            <a:r>
              <a:rPr lang="en-US" sz="2300">
                <a:latin typeface="Calibri"/>
                <a:ea typeface="Calibri"/>
                <a:cs typeface="Calibri"/>
                <a:sym typeface="Calibri"/>
              </a:rPr>
              <a:t>between</a:t>
            </a:r>
            <a:r>
              <a:rPr lang="en-US" sz="2300">
                <a:latin typeface="Calibri"/>
                <a:ea typeface="Calibri"/>
                <a:cs typeface="Calibri"/>
                <a:sym typeface="Calibri"/>
              </a:rPr>
              <a:t> job and education due to the sudden pressure from both areas</a:t>
            </a:r>
            <a:endParaRPr sz="2300">
              <a:latin typeface="Calibri"/>
              <a:ea typeface="Calibri"/>
              <a:cs typeface="Calibri"/>
              <a:sym typeface="Calibri"/>
            </a:endParaRPr>
          </a:p>
          <a:p>
            <a:pPr indent="-374650" lvl="0" marL="457200" rtl="0" algn="l">
              <a:spcBef>
                <a:spcPts val="0"/>
              </a:spcBef>
              <a:spcAft>
                <a:spcPts val="0"/>
              </a:spcAft>
              <a:buSzPts val="2300"/>
              <a:buFont typeface="Calibri"/>
              <a:buChar char="●"/>
            </a:pPr>
            <a:r>
              <a:rPr lang="en-US" sz="2300">
                <a:latin typeface="Calibri"/>
                <a:ea typeface="Calibri"/>
                <a:cs typeface="Calibri"/>
                <a:sym typeface="Calibri"/>
              </a:rPr>
              <a:t>Communication gap between students and professors</a:t>
            </a:r>
            <a:endParaRPr sz="2300">
              <a:latin typeface="Calibri"/>
              <a:ea typeface="Calibri"/>
              <a:cs typeface="Calibri"/>
              <a:sym typeface="Calibri"/>
            </a:endParaRPr>
          </a:p>
          <a:p>
            <a:pPr indent="-374650" lvl="0" marL="457200" rtl="0" algn="l">
              <a:spcBef>
                <a:spcPts val="0"/>
              </a:spcBef>
              <a:spcAft>
                <a:spcPts val="0"/>
              </a:spcAft>
              <a:buSzPts val="2300"/>
              <a:buFont typeface="Calibri"/>
              <a:buChar char="●"/>
            </a:pPr>
            <a:r>
              <a:rPr lang="en-US" sz="2300">
                <a:latin typeface="Calibri"/>
                <a:ea typeface="Calibri"/>
                <a:cs typeface="Calibri"/>
                <a:sym typeface="Calibri"/>
              </a:rPr>
              <a:t>Unsuitable Environment</a:t>
            </a:r>
            <a:endParaRPr sz="2300">
              <a:latin typeface="Calibri"/>
              <a:ea typeface="Calibri"/>
              <a:cs typeface="Calibri"/>
              <a:sym typeface="Calibri"/>
            </a:endParaRPr>
          </a:p>
        </p:txBody>
      </p:sp>
      <p:sp>
        <p:nvSpPr>
          <p:cNvPr id="109" name="Google Shape;109;g12067364001_0_34"/>
          <p:cNvSpPr txBox="1"/>
          <p:nvPr/>
        </p:nvSpPr>
        <p:spPr>
          <a:xfrm>
            <a:off x="282625" y="290975"/>
            <a:ext cx="7493400" cy="1108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US" sz="3000">
                <a:solidFill>
                  <a:schemeClr val="dk1"/>
                </a:solidFill>
              </a:rPr>
              <a:t>Reasons why students haven’t adapted well to the online teaching</a:t>
            </a:r>
            <a:endParaRPr b="1" sz="3000"/>
          </a:p>
        </p:txBody>
      </p:sp>
      <p:pic>
        <p:nvPicPr>
          <p:cNvPr id="110" name="Google Shape;110;g12067364001_0_34"/>
          <p:cNvPicPr preferRelativeResize="0"/>
          <p:nvPr/>
        </p:nvPicPr>
        <p:blipFill>
          <a:blip r:embed="rId3">
            <a:alphaModFix/>
          </a:blip>
          <a:stretch>
            <a:fillRect/>
          </a:stretch>
        </p:blipFill>
        <p:spPr>
          <a:xfrm>
            <a:off x="5879100" y="1418225"/>
            <a:ext cx="6246226" cy="4296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gf3c395fdd9_3_18"/>
          <p:cNvPicPr preferRelativeResize="0"/>
          <p:nvPr/>
        </p:nvPicPr>
        <p:blipFill>
          <a:blip r:embed="rId3">
            <a:alphaModFix/>
          </a:blip>
          <a:stretch>
            <a:fillRect/>
          </a:stretch>
        </p:blipFill>
        <p:spPr>
          <a:xfrm>
            <a:off x="947438" y="0"/>
            <a:ext cx="10297117" cy="6858000"/>
          </a:xfrm>
          <a:prstGeom prst="rect">
            <a:avLst/>
          </a:prstGeom>
          <a:noFill/>
          <a:ln>
            <a:noFill/>
          </a:ln>
        </p:spPr>
      </p:pic>
      <p:sp>
        <p:nvSpPr>
          <p:cNvPr id="116" name="Google Shape;116;gf3c395fdd9_3_18"/>
          <p:cNvSpPr txBox="1"/>
          <p:nvPr/>
        </p:nvSpPr>
        <p:spPr>
          <a:xfrm>
            <a:off x="4609478" y="639450"/>
            <a:ext cx="3378600" cy="69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US" sz="3700">
                <a:solidFill>
                  <a:schemeClr val="lt1"/>
                </a:solidFill>
              </a:rPr>
              <a:t>Our Theory </a:t>
            </a:r>
            <a:endParaRPr b="1" sz="3700">
              <a:solidFill>
                <a:schemeClr val="lt1"/>
              </a:solidFill>
            </a:endParaRPr>
          </a:p>
        </p:txBody>
      </p:sp>
      <p:sp>
        <p:nvSpPr>
          <p:cNvPr id="117" name="Google Shape;117;gf3c395fdd9_3_18"/>
          <p:cNvSpPr txBox="1"/>
          <p:nvPr/>
        </p:nvSpPr>
        <p:spPr>
          <a:xfrm>
            <a:off x="1187850" y="4963500"/>
            <a:ext cx="98163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800">
                <a:solidFill>
                  <a:schemeClr val="lt1"/>
                </a:solidFill>
              </a:rPr>
              <a:t>To incorporate the benefits of online learning without compromising on the effectiveness of offline teaching models it is best to adopt a </a:t>
            </a:r>
            <a:r>
              <a:rPr lang="en-US" sz="2800">
                <a:solidFill>
                  <a:schemeClr val="lt1"/>
                </a:solidFill>
              </a:rPr>
              <a:t>hybrid</a:t>
            </a:r>
            <a:r>
              <a:rPr lang="en-US" sz="2800">
                <a:solidFill>
                  <a:schemeClr val="lt1"/>
                </a:solidFill>
              </a:rPr>
              <a:t> model  </a:t>
            </a:r>
            <a:endParaRPr sz="2800">
              <a:solidFill>
                <a:schemeClr val="lt1"/>
              </a:solidFill>
            </a:endParaRPr>
          </a:p>
        </p:txBody>
      </p:sp>
      <p:sp>
        <p:nvSpPr>
          <p:cNvPr id="118" name="Google Shape;118;gf3c395fdd9_3_18"/>
          <p:cNvSpPr/>
          <p:nvPr/>
        </p:nvSpPr>
        <p:spPr>
          <a:xfrm>
            <a:off x="1595400" y="2041400"/>
            <a:ext cx="1584300" cy="1639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Hybrid Classes</a:t>
            </a:r>
            <a:endParaRPr/>
          </a:p>
        </p:txBody>
      </p:sp>
      <p:sp>
        <p:nvSpPr>
          <p:cNvPr id="119" name="Google Shape;119;gf3c395fdd9_3_18"/>
          <p:cNvSpPr/>
          <p:nvPr/>
        </p:nvSpPr>
        <p:spPr>
          <a:xfrm>
            <a:off x="8860600" y="2067800"/>
            <a:ext cx="1509600" cy="1587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Online Exams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2022-03-19T18:02:24Z</dcterms:created>
  <dc:creator>NOYONIKA.ROY@baruchmail.cuny.edu</dc:creator>
</cp:coreProperties>
</file>